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8"/>
  </p:notesMasterIdLst>
  <p:sldIdLst>
    <p:sldId id="258" r:id="rId3"/>
    <p:sldId id="260" r:id="rId4"/>
    <p:sldId id="331" r:id="rId5"/>
    <p:sldId id="261" r:id="rId6"/>
    <p:sldId id="332" r:id="rId7"/>
    <p:sldId id="262" r:id="rId8"/>
    <p:sldId id="263" r:id="rId9"/>
    <p:sldId id="264" r:id="rId10"/>
    <p:sldId id="266" r:id="rId11"/>
    <p:sldId id="267" r:id="rId12"/>
    <p:sldId id="333" r:id="rId13"/>
    <p:sldId id="334" r:id="rId14"/>
    <p:sldId id="268" r:id="rId15"/>
    <p:sldId id="269" r:id="rId16"/>
    <p:sldId id="270" r:id="rId17"/>
    <p:sldId id="271" r:id="rId18"/>
    <p:sldId id="272" r:id="rId19"/>
    <p:sldId id="275" r:id="rId20"/>
    <p:sldId id="335" r:id="rId21"/>
    <p:sldId id="278" r:id="rId22"/>
    <p:sldId id="279" r:id="rId23"/>
    <p:sldId id="336" r:id="rId24"/>
    <p:sldId id="329" r:id="rId25"/>
    <p:sldId id="337" r:id="rId26"/>
    <p:sldId id="52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382C0-389F-9080-FC1D-B7305FA6B5D8}" name="Samuel Oweis" initials="SO" userId="e3e8f7d6ad6b045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29" autoAdjust="0"/>
    <p:restoredTop sz="94687"/>
  </p:normalViewPr>
  <p:slideViewPr>
    <p:cSldViewPr>
      <p:cViewPr>
        <p:scale>
          <a:sx n="90" d="100"/>
          <a:sy n="90" d="100"/>
        </p:scale>
        <p:origin x="152" y="14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7417DA-0CA2-426D-9EAF-F48D8AE45F22}" type="datetimeFigureOut">
              <a:rPr lang="en-US" smtClean="0"/>
              <a:t>5/11/23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412D1-E885-451E-A169-F21903D177DC}" type="slidenum">
              <a:rPr lang="en-US" smtClean="0"/>
              <a:t>‹#›</a:t>
            </a:fld>
            <a:endParaRPr lang="en-US"/>
          </a:p>
        </p:txBody>
      </p:sp>
    </p:spTree>
    <p:extLst>
      <p:ext uri="{BB962C8B-B14F-4D97-AF65-F5344CB8AC3E}">
        <p14:creationId xmlns:p14="http://schemas.microsoft.com/office/powerpoint/2010/main" val="286770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6E7683-6927-4C42-8508-4343F22499E7}" type="slidenum">
              <a:rPr lang="en-US"/>
              <a:pPr/>
              <a:t>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76A97-9E34-4424-9D3C-303E95A9DD15}" type="slidenum">
              <a:rPr lang="en-US"/>
              <a:pPr/>
              <a:t>23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b="1" dirty="0">
                <a:latin typeface="Arial" charset="0"/>
                <a:ea typeface="ＭＳ Ｐゴシック" charset="0"/>
                <a:cs typeface="ＭＳ Ｐゴシック" charset="0"/>
              </a:rPr>
              <a:t>ديناميات الكنيسة (القرص المدمج </a:t>
            </a:r>
            <a:r>
              <a:rPr lang="en-US" b="1" dirty="0">
                <a:latin typeface="Arial" charset="0"/>
                <a:ea typeface="ＭＳ Ｐゴシック" charset="0"/>
                <a:cs typeface="ＭＳ Ｐゴシック" charset="0"/>
              </a:rPr>
              <a:t>CD</a:t>
            </a:r>
            <a:r>
              <a:rPr lang="ar-JO" b="1" dirty="0">
                <a:latin typeface="Arial" charset="0"/>
                <a:ea typeface="ＭＳ Ｐゴシック" charset="0"/>
                <a:cs typeface="ＭＳ Ｐゴシック" charset="0"/>
              </a:rPr>
              <a:t>)</a:t>
            </a:r>
            <a:endParaRPr lang="en-US"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3154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86D230-A4D3-4624-BBC4-856FFD5E28B4}"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4EED-3613-495A-8888-2BAA6C0BA9A8}" type="slidenum">
              <a:rPr lang="en-US" smtClean="0"/>
              <a:t>‹#›</a:t>
            </a:fld>
            <a:endParaRPr lang="en-US"/>
          </a:p>
        </p:txBody>
      </p:sp>
    </p:spTree>
    <p:extLst>
      <p:ext uri="{BB962C8B-B14F-4D97-AF65-F5344CB8AC3E}">
        <p14:creationId xmlns:p14="http://schemas.microsoft.com/office/powerpoint/2010/main" val="73614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6D230-A4D3-4624-BBC4-856FFD5E28B4}"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4EED-3613-495A-8888-2BAA6C0BA9A8}" type="slidenum">
              <a:rPr lang="en-US" smtClean="0"/>
              <a:t>‹#›</a:t>
            </a:fld>
            <a:endParaRPr lang="en-US"/>
          </a:p>
        </p:txBody>
      </p:sp>
    </p:spTree>
    <p:extLst>
      <p:ext uri="{BB962C8B-B14F-4D97-AF65-F5344CB8AC3E}">
        <p14:creationId xmlns:p14="http://schemas.microsoft.com/office/powerpoint/2010/main" val="183008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6D230-A4D3-4624-BBC4-856FFD5E28B4}"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4EED-3613-495A-8888-2BAA6C0BA9A8}" type="slidenum">
              <a:rPr lang="en-US" smtClean="0"/>
              <a:t>‹#›</a:t>
            </a:fld>
            <a:endParaRPr lang="en-US"/>
          </a:p>
        </p:txBody>
      </p:sp>
    </p:spTree>
    <p:extLst>
      <p:ext uri="{BB962C8B-B14F-4D97-AF65-F5344CB8AC3E}">
        <p14:creationId xmlns:p14="http://schemas.microsoft.com/office/powerpoint/2010/main" val="311103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55D036E-EE9F-41A5-95B6-DB266CE847B5}" type="slidenum">
              <a:rPr lang="en-US"/>
              <a:pPr/>
              <a:t>‹#›</a:t>
            </a:fld>
            <a:endParaRPr lang="en-US"/>
          </a:p>
        </p:txBody>
      </p:sp>
    </p:spTree>
    <p:extLst>
      <p:ext uri="{BB962C8B-B14F-4D97-AF65-F5344CB8AC3E}">
        <p14:creationId xmlns:p14="http://schemas.microsoft.com/office/powerpoint/2010/main" val="195799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74A84AA-D95B-407A-B9DF-C84D5B23E85D}" type="slidenum">
              <a:rPr lang="en-US"/>
              <a:pPr/>
              <a:t>‹#›</a:t>
            </a:fld>
            <a:endParaRPr lang="en-US"/>
          </a:p>
        </p:txBody>
      </p:sp>
    </p:spTree>
    <p:extLst>
      <p:ext uri="{BB962C8B-B14F-4D97-AF65-F5344CB8AC3E}">
        <p14:creationId xmlns:p14="http://schemas.microsoft.com/office/powerpoint/2010/main" val="2500679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57EC24A-9CCF-4839-9CD2-06A1FAA5A8E7}" type="slidenum">
              <a:rPr lang="en-US"/>
              <a:pPr/>
              <a:t>‹#›</a:t>
            </a:fld>
            <a:endParaRPr lang="en-US"/>
          </a:p>
        </p:txBody>
      </p:sp>
    </p:spTree>
    <p:extLst>
      <p:ext uri="{BB962C8B-B14F-4D97-AF65-F5344CB8AC3E}">
        <p14:creationId xmlns:p14="http://schemas.microsoft.com/office/powerpoint/2010/main" val="357797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4130144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672346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3703647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2541710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650888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6D230-A4D3-4624-BBC4-856FFD5E28B4}"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4EED-3613-495A-8888-2BAA6C0BA9A8}" type="slidenum">
              <a:rPr lang="en-US" smtClean="0"/>
              <a:t>‹#›</a:t>
            </a:fld>
            <a:endParaRPr lang="en-US"/>
          </a:p>
        </p:txBody>
      </p:sp>
    </p:spTree>
    <p:extLst>
      <p:ext uri="{BB962C8B-B14F-4D97-AF65-F5344CB8AC3E}">
        <p14:creationId xmlns:p14="http://schemas.microsoft.com/office/powerpoint/2010/main" val="679842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9766148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03008855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990292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7509724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4427123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888891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6D230-A4D3-4624-BBC4-856FFD5E28B4}"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4EED-3613-495A-8888-2BAA6C0BA9A8}" type="slidenum">
              <a:rPr lang="en-US" smtClean="0"/>
              <a:t>‹#›</a:t>
            </a:fld>
            <a:endParaRPr lang="en-US"/>
          </a:p>
        </p:txBody>
      </p:sp>
    </p:spTree>
    <p:extLst>
      <p:ext uri="{BB962C8B-B14F-4D97-AF65-F5344CB8AC3E}">
        <p14:creationId xmlns:p14="http://schemas.microsoft.com/office/powerpoint/2010/main" val="344010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86D230-A4D3-4624-BBC4-856FFD5E28B4}" type="datetimeFigureOut">
              <a:rPr lang="en-US" smtClean="0"/>
              <a:t>5/11/23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D4EED-3613-495A-8888-2BAA6C0BA9A8}" type="slidenum">
              <a:rPr lang="en-US" smtClean="0"/>
              <a:t>‹#›</a:t>
            </a:fld>
            <a:endParaRPr lang="en-US"/>
          </a:p>
        </p:txBody>
      </p:sp>
    </p:spTree>
    <p:extLst>
      <p:ext uri="{BB962C8B-B14F-4D97-AF65-F5344CB8AC3E}">
        <p14:creationId xmlns:p14="http://schemas.microsoft.com/office/powerpoint/2010/main" val="154445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86D230-A4D3-4624-BBC4-856FFD5E28B4}" type="datetimeFigureOut">
              <a:rPr lang="en-US" smtClean="0"/>
              <a:t>5/11/23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D4EED-3613-495A-8888-2BAA6C0BA9A8}" type="slidenum">
              <a:rPr lang="en-US" smtClean="0"/>
              <a:t>‹#›</a:t>
            </a:fld>
            <a:endParaRPr lang="en-US"/>
          </a:p>
        </p:txBody>
      </p:sp>
    </p:spTree>
    <p:extLst>
      <p:ext uri="{BB962C8B-B14F-4D97-AF65-F5344CB8AC3E}">
        <p14:creationId xmlns:p14="http://schemas.microsoft.com/office/powerpoint/2010/main" val="390064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86D230-A4D3-4624-BBC4-856FFD5E28B4}" type="datetimeFigureOut">
              <a:rPr lang="en-US" smtClean="0"/>
              <a:t>5/11/23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D4EED-3613-495A-8888-2BAA6C0BA9A8}" type="slidenum">
              <a:rPr lang="en-US" smtClean="0"/>
              <a:t>‹#›</a:t>
            </a:fld>
            <a:endParaRPr lang="en-US"/>
          </a:p>
        </p:txBody>
      </p:sp>
    </p:spTree>
    <p:extLst>
      <p:ext uri="{BB962C8B-B14F-4D97-AF65-F5344CB8AC3E}">
        <p14:creationId xmlns:p14="http://schemas.microsoft.com/office/powerpoint/2010/main" val="52103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6D230-A4D3-4624-BBC4-856FFD5E28B4}" type="datetimeFigureOut">
              <a:rPr lang="en-US" smtClean="0"/>
              <a:t>5/11/23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D4EED-3613-495A-8888-2BAA6C0BA9A8}" type="slidenum">
              <a:rPr lang="en-US" smtClean="0"/>
              <a:t>‹#›</a:t>
            </a:fld>
            <a:endParaRPr lang="en-US"/>
          </a:p>
        </p:txBody>
      </p:sp>
    </p:spTree>
    <p:extLst>
      <p:ext uri="{BB962C8B-B14F-4D97-AF65-F5344CB8AC3E}">
        <p14:creationId xmlns:p14="http://schemas.microsoft.com/office/powerpoint/2010/main" val="106860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86D230-A4D3-4624-BBC4-856FFD5E28B4}" type="datetimeFigureOut">
              <a:rPr lang="en-US" smtClean="0"/>
              <a:t>5/11/23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D4EED-3613-495A-8888-2BAA6C0BA9A8}" type="slidenum">
              <a:rPr lang="en-US" smtClean="0"/>
              <a:t>‹#›</a:t>
            </a:fld>
            <a:endParaRPr lang="en-US"/>
          </a:p>
        </p:txBody>
      </p:sp>
    </p:spTree>
    <p:extLst>
      <p:ext uri="{BB962C8B-B14F-4D97-AF65-F5344CB8AC3E}">
        <p14:creationId xmlns:p14="http://schemas.microsoft.com/office/powerpoint/2010/main" val="367240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86D230-A4D3-4624-BBC4-856FFD5E28B4}" type="datetimeFigureOut">
              <a:rPr lang="en-US" smtClean="0"/>
              <a:t>5/11/23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D4EED-3613-495A-8888-2BAA6C0BA9A8}" type="slidenum">
              <a:rPr lang="en-US" smtClean="0"/>
              <a:t>‹#›</a:t>
            </a:fld>
            <a:endParaRPr lang="en-US"/>
          </a:p>
        </p:txBody>
      </p:sp>
    </p:spTree>
    <p:extLst>
      <p:ext uri="{BB962C8B-B14F-4D97-AF65-F5344CB8AC3E}">
        <p14:creationId xmlns:p14="http://schemas.microsoft.com/office/powerpoint/2010/main" val="185855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D230-A4D3-4624-BBC4-856FFD5E28B4}" type="datetimeFigureOut">
              <a:rPr lang="en-US" smtClean="0"/>
              <a:t>5/11/23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D4EED-3613-495A-8888-2BAA6C0BA9A8}" type="slidenum">
              <a:rPr lang="en-US" smtClean="0"/>
              <a:t>‹#›</a:t>
            </a:fld>
            <a:endParaRPr lang="en-US"/>
          </a:p>
        </p:txBody>
      </p:sp>
    </p:spTree>
    <p:extLst>
      <p:ext uri="{BB962C8B-B14F-4D97-AF65-F5344CB8AC3E}">
        <p14:creationId xmlns:p14="http://schemas.microsoft.com/office/powerpoint/2010/main" val="57523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826764107"/>
      </p:ext>
    </p:extLst>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hyperlink" Target="https://biblestudydownloads.org/resource/%d8%af%d9%8a%d9%86%d8%a7%d9%85%d9%8a%d8%a7%d8%aa-%d8%a7%d9%84%d9%83%d9%86%d9%8a%d8%b3%d8%a9/"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liday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85800" y="228600"/>
            <a:ext cx="7772400" cy="1143000"/>
          </a:xfrm>
          <a:effectLst>
            <a:outerShdw dist="107763" dir="18900000" algn="ctr" rotWithShape="0">
              <a:srgbClr val="000000"/>
            </a:outerShdw>
          </a:effectLst>
        </p:spPr>
        <p:txBody>
          <a:bodyPr>
            <a:normAutofit fontScale="90000"/>
          </a:bodyPr>
          <a:lstStyle/>
          <a:p>
            <a:pPr rtl="1"/>
            <a:r>
              <a:rPr lang="ar-JO" sz="7200" b="1" dirty="0">
                <a:solidFill>
                  <a:schemeClr val="bg1"/>
                </a:solidFill>
                <a:latin typeface="Traditional Arabic" panose="02020603050405020304" pitchFamily="18" charset="-78"/>
                <a:cs typeface="Traditional Arabic" panose="02020603050405020304" pitchFamily="18" charset="-78"/>
              </a:rPr>
              <a:t>المواهب الروحية</a:t>
            </a:r>
            <a:endParaRPr lang="en-US" sz="7200" b="1" dirty="0">
              <a:solidFill>
                <a:schemeClr val="bg1"/>
              </a:solidFill>
              <a:latin typeface="Traditional Arabic" panose="02020603050405020304" pitchFamily="18" charset="-78"/>
              <a:cs typeface="Traditional Arabic" panose="02020603050405020304" pitchFamily="18" charset="-78"/>
            </a:endParaRPr>
          </a:p>
        </p:txBody>
      </p:sp>
      <p:sp>
        <p:nvSpPr>
          <p:cNvPr id="5125" name="Text Box 5"/>
          <p:cNvSpPr txBox="1">
            <a:spLocks noChangeArrowheads="1"/>
          </p:cNvSpPr>
          <p:nvPr/>
        </p:nvSpPr>
        <p:spPr bwMode="auto">
          <a:xfrm>
            <a:off x="0" y="495300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4400" b="1" dirty="0">
                <a:solidFill>
                  <a:schemeClr val="bg1"/>
                </a:solidFill>
                <a:latin typeface="Traditional Arabic" panose="02020603050405020304" pitchFamily="18" charset="-78"/>
                <a:cs typeface="Traditional Arabic" panose="02020603050405020304" pitchFamily="18" charset="-78"/>
              </a:rPr>
              <a:t>كيفية اكتشاف مواهبك وتطويرها</a:t>
            </a:r>
            <a:endParaRPr lang="en-US" sz="4400" b="1" dirty="0">
              <a:solidFill>
                <a:schemeClr val="bg1"/>
              </a:solidFill>
              <a:latin typeface="Traditional Arabic" panose="02020603050405020304" pitchFamily="18" charset="-78"/>
              <a:cs typeface="Traditional Arabic" panose="02020603050405020304" pitchFamily="18" charset="-78"/>
            </a:endParaRPr>
          </a:p>
        </p:txBody>
      </p:sp>
      <p:sp>
        <p:nvSpPr>
          <p:cNvPr id="2" name="Rectangle 1">
            <a:extLst>
              <a:ext uri="{FF2B5EF4-FFF2-40B4-BE49-F238E27FC236}">
                <a16:creationId xmlns:a16="http://schemas.microsoft.com/office/drawing/2014/main" id="{6EC68563-1045-1F7B-66CA-44A39E7E4377}"/>
              </a:ext>
            </a:extLst>
          </p:cNvPr>
          <p:cNvSpPr>
            <a:spLocks noChangeArrowheads="1"/>
          </p:cNvSpPr>
          <p:nvPr/>
        </p:nvSpPr>
        <p:spPr bwMode="auto">
          <a:xfrm>
            <a:off x="-22282" y="5670550"/>
            <a:ext cx="9252520" cy="141605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إعداد د. سكوت وودل</a:t>
            </a: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جرى تحميل المادَّة بواسطة د. ريك غريفيث * مؤسَّسة الدراسات اللاهوتيَّة الأردنيَّة</a:t>
            </a:r>
            <a:endParaRPr kumimoji="0" lang="ar-JO" sz="2000" b="1" i="0" u="none" strike="noStrike" kern="0" cap="none" spc="0" normalizeH="0" baseline="0" noProof="0" dirty="0">
              <a:ln>
                <a:noFill/>
              </a:ln>
              <a:solidFill>
                <a:srgbClr val="FF0000"/>
              </a:solidFill>
              <a:effectLst>
                <a:outerShdw blurRad="38100" dist="38100" dir="2700000" algn="tl">
                  <a:srgbClr val="000000"/>
                </a:outerShdw>
              </a:effectLst>
              <a:highlight>
                <a:srgbClr val="FFFF00"/>
              </a:highligh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يمكن تنزيل جميع الملفات بلغاتٍ كثيرةٍ مجَّانًا من الموقع الإلكترونيّ: </a:t>
            </a: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BibleStudyDownloads.org</a:t>
            </a:r>
          </a:p>
        </p:txBody>
      </p:sp>
    </p:spTree>
    <p:extLst>
      <p:ext uri="{BB962C8B-B14F-4D97-AF65-F5344CB8AC3E}">
        <p14:creationId xmlns:p14="http://schemas.microsoft.com/office/powerpoint/2010/main" val="72782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1752600"/>
          </a:xfrm>
          <a:solidFill>
            <a:schemeClr val="tx1"/>
          </a:solidFill>
        </p:spPr>
        <p:txBody>
          <a:bodyPr>
            <a:normAutofit/>
          </a:bodyPr>
          <a:lstStyle/>
          <a:p>
            <a:pPr rtl="1"/>
            <a:r>
              <a:rPr lang="ar-JO" sz="4800" b="1" dirty="0">
                <a:solidFill>
                  <a:srgbClr val="FFFF00"/>
                </a:solidFill>
                <a:latin typeface="Traditional Arabic" panose="02020603050405020304" pitchFamily="18" charset="-78"/>
                <a:cs typeface="Traditional Arabic" panose="02020603050405020304" pitchFamily="18" charset="-78"/>
              </a:rPr>
              <a:t>كم موهبةً روحيةً</a:t>
            </a:r>
            <a:br>
              <a:rPr lang="ar-JO" sz="4800" b="1" dirty="0">
                <a:solidFill>
                  <a:srgbClr val="FFFF00"/>
                </a:solidFill>
                <a:latin typeface="Traditional Arabic" panose="02020603050405020304" pitchFamily="18" charset="-78"/>
                <a:cs typeface="Traditional Arabic" panose="02020603050405020304" pitchFamily="18" charset="-78"/>
              </a:rPr>
            </a:br>
            <a:r>
              <a:rPr lang="ar-JO" sz="4800" b="1" dirty="0">
                <a:solidFill>
                  <a:srgbClr val="FFFF00"/>
                </a:solidFill>
                <a:latin typeface="Traditional Arabic" panose="02020603050405020304" pitchFamily="18" charset="-78"/>
                <a:cs typeface="Traditional Arabic" panose="02020603050405020304" pitchFamily="18" charset="-78"/>
              </a:rPr>
              <a:t>يمكن أن يمتلك المؤمن؟</a:t>
            </a:r>
            <a:endParaRPr lang="en-US" sz="4800" b="1" dirty="0">
              <a:solidFill>
                <a:srgbClr val="FFFF00"/>
              </a:solidFill>
              <a:latin typeface="Traditional Arabic" panose="02020603050405020304" pitchFamily="18" charset="-78"/>
              <a:cs typeface="Traditional Arabic" panose="02020603050405020304" pitchFamily="18" charset="-78"/>
            </a:endParaRPr>
          </a:p>
        </p:txBody>
      </p:sp>
      <p:sp>
        <p:nvSpPr>
          <p:cNvPr id="61443" name="Text Box 3"/>
          <p:cNvSpPr txBox="1">
            <a:spLocks noChangeArrowheads="1"/>
          </p:cNvSpPr>
          <p:nvPr/>
        </p:nvSpPr>
        <p:spPr bwMode="auto">
          <a:xfrm>
            <a:off x="609600" y="1981200"/>
            <a:ext cx="80772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90538" indent="-481013" algn="ctr" rtl="1">
              <a:spcBef>
                <a:spcPct val="50000"/>
              </a:spcBef>
            </a:pPr>
            <a:r>
              <a:rPr lang="ar-JO" sz="3600" b="1" u="sng" dirty="0">
                <a:latin typeface="Traditional Arabic" panose="02020603050405020304" pitchFamily="18" charset="-78"/>
                <a:cs typeface="Traditional Arabic" panose="02020603050405020304" pitchFamily="18" charset="-78"/>
              </a:rPr>
              <a:t>الرأي القائل بأنَّ المؤمن يمتلك مواهب متعدِّدة</a:t>
            </a:r>
            <a:endParaRPr lang="en-US" sz="3600" b="1" dirty="0">
              <a:latin typeface="Traditional Arabic" panose="02020603050405020304" pitchFamily="18" charset="-78"/>
              <a:cs typeface="Traditional Arabic" panose="02020603050405020304" pitchFamily="18" charset="-78"/>
            </a:endParaRPr>
          </a:p>
          <a:p>
            <a:pPr marL="490538" indent="-481013" algn="r" rtl="1">
              <a:spcBef>
                <a:spcPct val="50000"/>
              </a:spcBef>
              <a:buFontTx/>
              <a:buAutoNum type="arabicPeriod"/>
            </a:pPr>
            <a:r>
              <a:rPr lang="ar-JO" sz="3200" b="1" dirty="0">
                <a:latin typeface="Traditional Arabic" panose="02020603050405020304" pitchFamily="18" charset="-78"/>
                <a:cs typeface="Traditional Arabic" panose="02020603050405020304" pitchFamily="18" charset="-78"/>
              </a:rPr>
              <a:t>المقاطع الكتابية المستخدَمة لدعم الرأي القائل بأنَّ المؤمن يمتلك موهبةً واحدةً فقط هي في حقيقة الأمر تقول إنَّ المؤمن لديه على أقلِّ تقديرٍ موهبةٌ واحدة؛ أي أنَّها لا تستبعد احتمالية وجود مواهب متعدِّدة.</a:t>
            </a:r>
          </a:p>
          <a:p>
            <a:pPr marL="490538" indent="-481013" algn="r" rtl="1">
              <a:spcBef>
                <a:spcPct val="50000"/>
              </a:spcBef>
              <a:buFontTx/>
              <a:buAutoNum type="arabicPeriod"/>
            </a:pPr>
            <a:r>
              <a:rPr lang="ar-JO" sz="3200" b="1" dirty="0">
                <a:latin typeface="Traditional Arabic" panose="02020603050405020304" pitchFamily="18" charset="-78"/>
                <a:cs typeface="Traditional Arabic" panose="02020603050405020304" pitchFamily="18" charset="-78"/>
              </a:rPr>
              <a:t>هناك مؤمنون كثيرون لديهم مواهب متعدِّدة.</a:t>
            </a:r>
            <a:endParaRPr lang="en-US" sz="3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7953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1752600"/>
          </a:xfrm>
          <a:solidFill>
            <a:schemeClr val="tx1"/>
          </a:solidFill>
        </p:spPr>
        <p:txBody>
          <a:bodyPr>
            <a:normAutofit/>
          </a:bodyPr>
          <a:lstStyle/>
          <a:p>
            <a:pPr rtl="1"/>
            <a:r>
              <a:rPr lang="ar-JO" sz="4800" b="1" dirty="0">
                <a:solidFill>
                  <a:srgbClr val="FFFF00"/>
                </a:solidFill>
                <a:latin typeface="Traditional Arabic" panose="02020603050405020304" pitchFamily="18" charset="-78"/>
                <a:cs typeface="Traditional Arabic" panose="02020603050405020304" pitchFamily="18" charset="-78"/>
              </a:rPr>
              <a:t>كم موهبةً روحيةً</a:t>
            </a:r>
            <a:br>
              <a:rPr lang="ar-JO" sz="4800" b="1" dirty="0">
                <a:solidFill>
                  <a:srgbClr val="FFFF00"/>
                </a:solidFill>
                <a:latin typeface="Traditional Arabic" panose="02020603050405020304" pitchFamily="18" charset="-78"/>
                <a:cs typeface="Traditional Arabic" panose="02020603050405020304" pitchFamily="18" charset="-78"/>
              </a:rPr>
            </a:br>
            <a:r>
              <a:rPr lang="ar-JO" sz="4800" b="1" dirty="0">
                <a:solidFill>
                  <a:srgbClr val="FFFF00"/>
                </a:solidFill>
                <a:latin typeface="Traditional Arabic" panose="02020603050405020304" pitchFamily="18" charset="-78"/>
                <a:cs typeface="Traditional Arabic" panose="02020603050405020304" pitchFamily="18" charset="-78"/>
              </a:rPr>
              <a:t>يمكن أن يمتلك المؤمن؟</a:t>
            </a:r>
            <a:endParaRPr lang="en-US" sz="4800" b="1" dirty="0">
              <a:solidFill>
                <a:srgbClr val="FFFF00"/>
              </a:solidFill>
              <a:latin typeface="Traditional Arabic" panose="02020603050405020304" pitchFamily="18" charset="-78"/>
              <a:cs typeface="Traditional Arabic" panose="02020603050405020304" pitchFamily="18" charset="-78"/>
            </a:endParaRPr>
          </a:p>
        </p:txBody>
      </p:sp>
      <p:sp>
        <p:nvSpPr>
          <p:cNvPr id="61443" name="Text Box 3"/>
          <p:cNvSpPr txBox="1">
            <a:spLocks noChangeArrowheads="1"/>
          </p:cNvSpPr>
          <p:nvPr/>
        </p:nvSpPr>
        <p:spPr bwMode="auto">
          <a:xfrm>
            <a:off x="381000" y="1981200"/>
            <a:ext cx="8305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90538" indent="-490538" algn="ctr" rtl="1">
              <a:spcBef>
                <a:spcPct val="50000"/>
              </a:spcBef>
            </a:pPr>
            <a:r>
              <a:rPr lang="ar-JO" sz="3600" b="1" u="sng" dirty="0">
                <a:latin typeface="Traditional Arabic" panose="02020603050405020304" pitchFamily="18" charset="-78"/>
                <a:cs typeface="Traditional Arabic" panose="02020603050405020304" pitchFamily="18" charset="-78"/>
              </a:rPr>
              <a:t>الرأي القائل بأنَّ المؤمن يمتلك مواهب متعدِّدة</a:t>
            </a:r>
            <a:endParaRPr lang="en-US" b="1" dirty="0">
              <a:latin typeface="Traditional Arabic" panose="02020603050405020304" pitchFamily="18" charset="-78"/>
              <a:cs typeface="Traditional Arabic" panose="02020603050405020304" pitchFamily="18" charset="-78"/>
            </a:endParaRPr>
          </a:p>
          <a:p>
            <a:pPr marL="490538" indent="-490538" algn="r" rtl="1">
              <a:spcBef>
                <a:spcPct val="50000"/>
              </a:spcBef>
            </a:pPr>
            <a:r>
              <a:rPr lang="ar-JO" sz="3200" b="1" dirty="0">
                <a:latin typeface="Traditional Arabic" panose="02020603050405020304" pitchFamily="18" charset="-78"/>
                <a:cs typeface="Traditional Arabic" panose="02020603050405020304" pitchFamily="18" charset="-78"/>
              </a:rPr>
              <a:t>3. يجب أن نكون حذرين حتَّى لا نقوم بعمليَّة توسعة (مطِّ) نطاق اللغة الرمزيَّة إلى حدٍّ مبالَغٍ فيه من حيث دلالاتها. الفكرة الرئيسية التي يتكلَّم عنها بولس في 1كورنثوس الأصحاح 12 هي أنَّ كلَّ مؤمنٍ مهمٌّ وأنَّ كلَّ موهبةٍ مهمَّة.</a:t>
            </a:r>
            <a:endParaRPr lang="en-US" sz="3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96537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 calcmode="lin" valueType="num">
                                      <p:cBhvr additive="base">
                                        <p:cTn id="7" dur="500" fill="hold"/>
                                        <p:tgtEl>
                                          <p:spTgt spid="6144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1752600"/>
          </a:xfrm>
          <a:solidFill>
            <a:schemeClr val="tx1"/>
          </a:solidFill>
        </p:spPr>
        <p:txBody>
          <a:bodyPr>
            <a:normAutofit/>
          </a:bodyPr>
          <a:lstStyle/>
          <a:p>
            <a:pPr rtl="1"/>
            <a:r>
              <a:rPr lang="ar-JO" sz="4800" b="1" dirty="0">
                <a:solidFill>
                  <a:srgbClr val="FFFF00"/>
                </a:solidFill>
                <a:latin typeface="Traditional Arabic" panose="02020603050405020304" pitchFamily="18" charset="-78"/>
                <a:cs typeface="Traditional Arabic" panose="02020603050405020304" pitchFamily="18" charset="-78"/>
              </a:rPr>
              <a:t>كم موهبةً روحيةً</a:t>
            </a:r>
            <a:br>
              <a:rPr lang="ar-JO" sz="4800" b="1" dirty="0">
                <a:solidFill>
                  <a:srgbClr val="FFFF00"/>
                </a:solidFill>
                <a:latin typeface="Traditional Arabic" panose="02020603050405020304" pitchFamily="18" charset="-78"/>
                <a:cs typeface="Traditional Arabic" panose="02020603050405020304" pitchFamily="18" charset="-78"/>
              </a:rPr>
            </a:br>
            <a:r>
              <a:rPr lang="ar-JO" sz="4800" b="1" dirty="0">
                <a:solidFill>
                  <a:srgbClr val="FFFF00"/>
                </a:solidFill>
                <a:latin typeface="Traditional Arabic" panose="02020603050405020304" pitchFamily="18" charset="-78"/>
                <a:cs typeface="Traditional Arabic" panose="02020603050405020304" pitchFamily="18" charset="-78"/>
              </a:rPr>
              <a:t>يمكن أن يمتلك المؤمن؟</a:t>
            </a:r>
            <a:endParaRPr lang="en-US" sz="4800" b="1" dirty="0">
              <a:solidFill>
                <a:srgbClr val="FFFF00"/>
              </a:solidFill>
              <a:latin typeface="Traditional Arabic" panose="02020603050405020304" pitchFamily="18" charset="-78"/>
              <a:cs typeface="Traditional Arabic" panose="02020603050405020304" pitchFamily="18" charset="-78"/>
            </a:endParaRPr>
          </a:p>
        </p:txBody>
      </p:sp>
      <p:sp>
        <p:nvSpPr>
          <p:cNvPr id="61443" name="Text Box 3"/>
          <p:cNvSpPr txBox="1">
            <a:spLocks noChangeArrowheads="1"/>
          </p:cNvSpPr>
          <p:nvPr/>
        </p:nvSpPr>
        <p:spPr bwMode="auto">
          <a:xfrm>
            <a:off x="685800" y="1981200"/>
            <a:ext cx="80010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533400" indent="-533400" algn="ctr" rtl="1">
              <a:spcBef>
                <a:spcPct val="50000"/>
              </a:spcBef>
            </a:pPr>
            <a:r>
              <a:rPr lang="ar-JO" sz="3600" b="1" u="sng" dirty="0">
                <a:latin typeface="Traditional Arabic" panose="02020603050405020304" pitchFamily="18" charset="-78"/>
                <a:cs typeface="Traditional Arabic" panose="02020603050405020304" pitchFamily="18" charset="-78"/>
              </a:rPr>
              <a:t>الرأي القائل بأنَّ المؤمن يمتلك مواهب متعدِّدة</a:t>
            </a:r>
            <a:endParaRPr lang="en-US" sz="3200" b="1" dirty="0">
              <a:latin typeface="Traditional Arabic" panose="02020603050405020304" pitchFamily="18" charset="-78"/>
              <a:cs typeface="Traditional Arabic" panose="02020603050405020304" pitchFamily="18" charset="-78"/>
            </a:endParaRPr>
          </a:p>
          <a:p>
            <a:pPr marL="533400" indent="-533400" algn="r" rtl="1">
              <a:spcBef>
                <a:spcPct val="50000"/>
              </a:spcBef>
            </a:pPr>
            <a:r>
              <a:rPr lang="ar-JO" sz="3200" b="1" dirty="0">
                <a:latin typeface="Traditional Arabic" panose="02020603050405020304" pitchFamily="18" charset="-78"/>
                <a:cs typeface="Traditional Arabic" panose="02020603050405020304" pitchFamily="18" charset="-78"/>
              </a:rPr>
              <a:t>4. يجب أن نكون حذرين لكي لا يكون تفسيرُنا للمقطع الكتابي في رومية 12: 6-8 حرفيًّا جدًّا. الفكرة الرئيسية التي يتكلَّم عنها بولس ليست أنَّ كلَّ واحدٍ منَّا يمتلك موهبةً واحدةً فقط، ولكنَّ الفكرة هي أنَّنا يجب أن نستخدم موهبتنا/مواهبنا بفعاليةٍ ونشاطٍ لكي نخدم في الجسد الواحد (الكنيسة).</a:t>
            </a:r>
            <a:endParaRPr lang="en-US" sz="3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29186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 calcmode="lin" valueType="num">
                                      <p:cBhvr additive="base">
                                        <p:cTn id="7"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p:spPr>
      </p:pic>
      <p:sp>
        <p:nvSpPr>
          <p:cNvPr id="29702" name="Text Box 6"/>
          <p:cNvSpPr txBox="1">
            <a:spLocks noChangeArrowheads="1"/>
          </p:cNvSpPr>
          <p:nvPr/>
        </p:nvSpPr>
        <p:spPr bwMode="auto">
          <a:xfrm>
            <a:off x="-28353" y="23037"/>
            <a:ext cx="9144000" cy="830997"/>
          </a:xfrm>
          <a:prstGeom prst="rect">
            <a:avLst/>
          </a:prstGeom>
          <a:solidFill>
            <a:schemeClr val="tx1"/>
          </a:solidFill>
          <a:ln>
            <a:noFill/>
          </a:ln>
          <a:effectLst/>
        </p:spPr>
        <p:txBody>
          <a:bodyPr>
            <a:spAutoFit/>
          </a:bodyPr>
          <a:lstStyle/>
          <a:p>
            <a:pPr algn="ctr" rtl="1">
              <a:spcBef>
                <a:spcPct val="50000"/>
              </a:spcBef>
            </a:pPr>
            <a:r>
              <a:rPr lang="ar-JO" sz="4800" b="1" dirty="0">
                <a:solidFill>
                  <a:srgbClr val="FFFF00"/>
                </a:solidFill>
                <a:latin typeface="Traditional Arabic" panose="02020603050405020304" pitchFamily="18" charset="-78"/>
                <a:cs typeface="Traditional Arabic" panose="02020603050405020304" pitchFamily="18" charset="-78"/>
              </a:rPr>
              <a:t>المواهب الروحية والمسيحي</a:t>
            </a:r>
            <a:endParaRPr lang="en-US" sz="4800" b="1" dirty="0">
              <a:solidFill>
                <a:srgbClr val="FFFF00"/>
              </a:solidFill>
              <a:latin typeface="Traditional Arabic" panose="02020603050405020304" pitchFamily="18" charset="-78"/>
              <a:cs typeface="Traditional Arabic" panose="02020603050405020304" pitchFamily="18" charset="-78"/>
            </a:endParaRPr>
          </a:p>
        </p:txBody>
      </p:sp>
      <p:sp>
        <p:nvSpPr>
          <p:cNvPr id="29703" name="Rectangle 7"/>
          <p:cNvSpPr>
            <a:spLocks noChangeArrowheads="1"/>
          </p:cNvSpPr>
          <p:nvPr/>
        </p:nvSpPr>
        <p:spPr bwMode="auto">
          <a:xfrm>
            <a:off x="152400" y="1720840"/>
            <a:ext cx="8724900" cy="2923877"/>
          </a:xfrm>
          <a:prstGeom prst="rect">
            <a:avLst/>
          </a:prstGeom>
          <a:solidFill>
            <a:schemeClr val="tx1"/>
          </a:solidFill>
          <a:ln>
            <a:noFill/>
          </a:ln>
          <a:effectLst/>
        </p:spPr>
        <p:txBody>
          <a:bodyPr wrap="square">
            <a:spAutoFit/>
          </a:bodyPr>
          <a:lstStyle/>
          <a:p>
            <a:pPr algn="r" rtl="1"/>
            <a:r>
              <a:rPr lang="ar-JO" sz="3200" b="1" dirty="0">
                <a:solidFill>
                  <a:schemeClr val="bg1"/>
                </a:solidFill>
                <a:latin typeface="Traditional Arabic" panose="02020603050405020304" pitchFamily="18" charset="-78"/>
                <a:cs typeface="Traditional Arabic" panose="02020603050405020304" pitchFamily="18" charset="-78"/>
              </a:rPr>
              <a:t>يمتلك كلُّ </a:t>
            </a:r>
            <a:r>
              <a:rPr lang="ar-JO" sz="3200" b="1" u="sng" dirty="0">
                <a:solidFill>
                  <a:srgbClr val="FFFF00"/>
                </a:solidFill>
                <a:latin typeface="Traditional Arabic" panose="02020603050405020304" pitchFamily="18" charset="-78"/>
                <a:cs typeface="Traditional Arabic" panose="02020603050405020304" pitchFamily="18" charset="-78"/>
              </a:rPr>
              <a:t>مسيحيٍّ</a:t>
            </a:r>
            <a:r>
              <a:rPr lang="ar-JO" sz="3200" b="1" dirty="0">
                <a:solidFill>
                  <a:schemeClr val="bg1"/>
                </a:solidFill>
                <a:latin typeface="Traditional Arabic" panose="02020603050405020304" pitchFamily="18" charset="-78"/>
                <a:cs typeface="Traditional Arabic" panose="02020603050405020304" pitchFamily="18" charset="-78"/>
              </a:rPr>
              <a:t> موهبةً روحيةً واحدةً على الأقل (1كورنثوس 12: 7، 11؛ أفسس 4: 7؛ 1بطرس 4: 10).</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endParaRPr lang="en-US" sz="1200" b="1" dirty="0">
              <a:solidFill>
                <a:schemeClr val="bg1"/>
              </a:solidFill>
              <a:latin typeface="Traditional Arabic" panose="02020603050405020304" pitchFamily="18" charset="-78"/>
              <a:cs typeface="Traditional Arabic" panose="02020603050405020304" pitchFamily="18" charset="-78"/>
            </a:endParaRPr>
          </a:p>
          <a:p>
            <a:pPr algn="r" rtl="1"/>
            <a:r>
              <a:rPr lang="ar-JO" sz="3200" b="1" dirty="0">
                <a:solidFill>
                  <a:schemeClr val="bg1"/>
                </a:solidFill>
                <a:latin typeface="Traditional Arabic" panose="02020603050405020304" pitchFamily="18" charset="-78"/>
                <a:cs typeface="Traditional Arabic" panose="02020603050405020304" pitchFamily="18" charset="-78"/>
              </a:rPr>
              <a:t>تُمنَح المواهبُ الروحية في لحظة قبول </a:t>
            </a:r>
            <a:r>
              <a:rPr lang="ar-JO" sz="3200" b="1" u="sng" dirty="0">
                <a:solidFill>
                  <a:srgbClr val="FFFF00"/>
                </a:solidFill>
                <a:latin typeface="Traditional Arabic" panose="02020603050405020304" pitchFamily="18" charset="-78"/>
                <a:cs typeface="Traditional Arabic" panose="02020603050405020304" pitchFamily="18" charset="-78"/>
              </a:rPr>
              <a:t>الخلاص</a:t>
            </a:r>
            <a:r>
              <a:rPr lang="ar-JO" sz="3200" b="1" dirty="0">
                <a:solidFill>
                  <a:schemeClr val="bg1"/>
                </a:solidFill>
                <a:latin typeface="Traditional Arabic" panose="02020603050405020304" pitchFamily="18" charset="-78"/>
                <a:cs typeface="Traditional Arabic" panose="02020603050405020304" pitchFamily="18" charset="-78"/>
              </a:rPr>
              <a:t> (1كورنثوس 12: 13).</a:t>
            </a:r>
          </a:p>
          <a:p>
            <a:pPr algn="r" rtl="1"/>
            <a:endParaRPr lang="en-US" sz="1200" b="1" dirty="0">
              <a:solidFill>
                <a:schemeClr val="bg1"/>
              </a:solidFill>
              <a:latin typeface="Traditional Arabic" panose="02020603050405020304" pitchFamily="18" charset="-78"/>
              <a:cs typeface="Traditional Arabic" panose="02020603050405020304" pitchFamily="18" charset="-78"/>
            </a:endParaRPr>
          </a:p>
          <a:p>
            <a:pPr algn="r" rtl="1"/>
            <a:r>
              <a:rPr lang="ar-JO" sz="3200" b="1" dirty="0">
                <a:solidFill>
                  <a:schemeClr val="bg1"/>
                </a:solidFill>
                <a:latin typeface="Traditional Arabic" panose="02020603050405020304" pitchFamily="18" charset="-78"/>
                <a:cs typeface="Traditional Arabic" panose="02020603050405020304" pitchFamily="18" charset="-78"/>
              </a:rPr>
              <a:t>تُوزَّع المواهبُ الروحية على أساس النعمة (1كورنثوس 12: 7، 11، 18).</a:t>
            </a:r>
          </a:p>
          <a:p>
            <a:pPr algn="r" rtl="1"/>
            <a:endParaRPr lang="en-US" sz="32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72013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3">
                                            <p:txEl>
                                              <p:pRg st="0" end="0"/>
                                            </p:txEl>
                                          </p:spTgt>
                                        </p:tgtEl>
                                        <p:attrNameLst>
                                          <p:attrName>style.visibility</p:attrName>
                                        </p:attrNameLst>
                                      </p:cBhvr>
                                      <p:to>
                                        <p:strVal val="visible"/>
                                      </p:to>
                                    </p:set>
                                    <p:animEffect transition="in" filter="dissolve">
                                      <p:cBhvr>
                                        <p:cTn id="7" dur="500"/>
                                        <p:tgtEl>
                                          <p:spTgt spid="297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p:spPr>
      </p:pic>
      <p:sp>
        <p:nvSpPr>
          <p:cNvPr id="34819" name="Text Box 3"/>
          <p:cNvSpPr txBox="1">
            <a:spLocks noChangeArrowheads="1"/>
          </p:cNvSpPr>
          <p:nvPr/>
        </p:nvSpPr>
        <p:spPr bwMode="auto">
          <a:xfrm>
            <a:off x="0" y="0"/>
            <a:ext cx="9144000" cy="830997"/>
          </a:xfrm>
          <a:prstGeom prst="rect">
            <a:avLst/>
          </a:prstGeom>
          <a:solidFill>
            <a:schemeClr val="tx1"/>
          </a:solidFill>
          <a:ln>
            <a:noFill/>
          </a:ln>
          <a:effectLst/>
        </p:spPr>
        <p:txBody>
          <a:bodyPr>
            <a:spAutoFit/>
          </a:bodyPr>
          <a:lstStyle/>
          <a:p>
            <a:pPr algn="ctr" rtl="1">
              <a:spcBef>
                <a:spcPct val="50000"/>
              </a:spcBef>
            </a:pPr>
            <a:r>
              <a:rPr lang="ar-JO" sz="4800" b="1" dirty="0">
                <a:solidFill>
                  <a:srgbClr val="FFFF00"/>
                </a:solidFill>
                <a:latin typeface="Traditional Arabic" panose="02020603050405020304" pitchFamily="18" charset="-78"/>
                <a:cs typeface="Traditional Arabic" panose="02020603050405020304" pitchFamily="18" charset="-78"/>
              </a:rPr>
              <a:t>المواهب الروحية والمسيحي</a:t>
            </a:r>
            <a:endParaRPr lang="en-US" sz="4800" b="1" dirty="0">
              <a:solidFill>
                <a:srgbClr val="FFFF00"/>
              </a:solidFill>
              <a:latin typeface="Traditional Arabic" panose="02020603050405020304" pitchFamily="18" charset="-78"/>
              <a:cs typeface="Traditional Arabic" panose="02020603050405020304" pitchFamily="18" charset="-78"/>
            </a:endParaRPr>
          </a:p>
        </p:txBody>
      </p:sp>
      <p:sp>
        <p:nvSpPr>
          <p:cNvPr id="34821" name="Rectangle 5"/>
          <p:cNvSpPr>
            <a:spLocks noChangeArrowheads="1"/>
          </p:cNvSpPr>
          <p:nvPr/>
        </p:nvSpPr>
        <p:spPr bwMode="auto">
          <a:xfrm>
            <a:off x="304800" y="990600"/>
            <a:ext cx="8343900" cy="5078313"/>
          </a:xfrm>
          <a:prstGeom prst="rect">
            <a:avLst/>
          </a:prstGeom>
          <a:solidFill>
            <a:schemeClr val="tx1"/>
          </a:solidFill>
          <a:ln>
            <a:noFill/>
          </a:ln>
          <a:effectLst/>
        </p:spPr>
        <p:txBody>
          <a:bodyPr wrap="square">
            <a:spAutoFit/>
          </a:bodyPr>
          <a:lstStyle/>
          <a:p>
            <a:pPr algn="r" rtl="1"/>
            <a:endParaRPr lang="ar-JO" sz="3200" b="1" dirty="0">
              <a:solidFill>
                <a:schemeClr val="bg1"/>
              </a:solidFill>
              <a:latin typeface="Traditional Arabic" panose="02020603050405020304" pitchFamily="18" charset="-78"/>
              <a:cs typeface="Traditional Arabic" panose="02020603050405020304" pitchFamily="18" charset="-78"/>
            </a:endParaRPr>
          </a:p>
          <a:p>
            <a:pPr algn="r" rtl="1"/>
            <a:r>
              <a:rPr lang="ar-JO" sz="3200" b="1" dirty="0">
                <a:solidFill>
                  <a:schemeClr val="bg1"/>
                </a:solidFill>
                <a:latin typeface="Traditional Arabic" panose="02020603050405020304" pitchFamily="18" charset="-78"/>
                <a:cs typeface="Traditional Arabic" panose="02020603050405020304" pitchFamily="18" charset="-78"/>
              </a:rPr>
              <a:t>يستطيع كلُّ مسيحيٍّ أن يكتشف ويُطوِّر مواهبه (1بطرس 4: 10؛ 1تيموثاوس 4: 14؛ 2تيموثاوس 1: 6).</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endParaRPr lang="en-US" sz="1600" b="1" dirty="0">
              <a:solidFill>
                <a:schemeClr val="bg1"/>
              </a:solidFill>
              <a:latin typeface="Traditional Arabic" panose="02020603050405020304" pitchFamily="18" charset="-78"/>
              <a:cs typeface="Traditional Arabic" panose="02020603050405020304" pitchFamily="18" charset="-78"/>
            </a:endParaRPr>
          </a:p>
          <a:p>
            <a:pPr algn="r" rtl="1"/>
            <a:r>
              <a:rPr lang="ar-JO" sz="3200" b="1" dirty="0">
                <a:solidFill>
                  <a:schemeClr val="bg1"/>
                </a:solidFill>
                <a:latin typeface="Traditional Arabic" panose="02020603050405020304" pitchFamily="18" charset="-78"/>
                <a:cs typeface="Traditional Arabic" panose="02020603050405020304" pitchFamily="18" charset="-78"/>
              </a:rPr>
              <a:t>1. يُعلِّمنا الكتاب المقدَّس عن كيفيَّة اكتشاف مواهبنا.</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r>
              <a:rPr lang="ar-JO" sz="3200" b="1" dirty="0">
                <a:solidFill>
                  <a:schemeClr val="bg1"/>
                </a:solidFill>
                <a:latin typeface="Traditional Arabic" panose="02020603050405020304" pitchFamily="18" charset="-78"/>
                <a:cs typeface="Traditional Arabic" panose="02020603050405020304" pitchFamily="18" charset="-78"/>
              </a:rPr>
              <a:t>2. يُشجِّعنا الكتاب المقدِّس على أن نكون مسؤولين عن مواهبنا.</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r>
              <a:rPr lang="ar-JO" sz="3200" b="1" dirty="0">
                <a:solidFill>
                  <a:schemeClr val="bg1"/>
                </a:solidFill>
                <a:latin typeface="Traditional Arabic" panose="02020603050405020304" pitchFamily="18" charset="-78"/>
                <a:cs typeface="Traditional Arabic" panose="02020603050405020304" pitchFamily="18" charset="-78"/>
              </a:rPr>
              <a:t>3. سيُخضِعنا الله للمساءلة بشأن استخدامنا لمواهبنا.</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endParaRPr lang="en-US" sz="2000" b="1" dirty="0">
              <a:solidFill>
                <a:schemeClr val="bg1"/>
              </a:solidFill>
              <a:latin typeface="Traditional Arabic" panose="02020603050405020304" pitchFamily="18" charset="-78"/>
              <a:cs typeface="Traditional Arabic" panose="02020603050405020304" pitchFamily="18" charset="-78"/>
            </a:endParaRPr>
          </a:p>
          <a:p>
            <a:pPr algn="r" rtl="1"/>
            <a:r>
              <a:rPr lang="ar-JO" sz="3200" b="1" dirty="0">
                <a:solidFill>
                  <a:schemeClr val="bg1"/>
                </a:solidFill>
                <a:latin typeface="Traditional Arabic" panose="02020603050405020304" pitchFamily="18" charset="-78"/>
                <a:cs typeface="Traditional Arabic" panose="02020603050405020304" pitchFamily="18" charset="-78"/>
              </a:rPr>
              <a:t>تُمنَح المواهبُ الروحية لتبقى معنا </a:t>
            </a:r>
            <a:r>
              <a:rPr lang="ar-JO" sz="3200" b="1" u="sng" dirty="0">
                <a:solidFill>
                  <a:srgbClr val="FFFF00"/>
                </a:solidFill>
                <a:latin typeface="Traditional Arabic" panose="02020603050405020304" pitchFamily="18" charset="-78"/>
                <a:cs typeface="Traditional Arabic" panose="02020603050405020304" pitchFamily="18" charset="-78"/>
              </a:rPr>
              <a:t>مدى الحياة</a:t>
            </a:r>
            <a:r>
              <a:rPr lang="ar-JO" sz="3200" b="1" dirty="0">
                <a:solidFill>
                  <a:schemeClr val="bg1"/>
                </a:solidFill>
                <a:latin typeface="Traditional Arabic" panose="02020603050405020304" pitchFamily="18" charset="-78"/>
                <a:cs typeface="Traditional Arabic" panose="02020603050405020304" pitchFamily="18" charset="-78"/>
              </a:rPr>
              <a:t> (رومية 11: 29).</a:t>
            </a:r>
            <a:endParaRPr lang="en-US" sz="2000" b="1" dirty="0">
              <a:solidFill>
                <a:schemeClr val="bg1"/>
              </a:solidFill>
              <a:latin typeface="Traditional Arabic" panose="02020603050405020304" pitchFamily="18" charset="-78"/>
              <a:cs typeface="Traditional Arabic" panose="02020603050405020304" pitchFamily="18" charset="-78"/>
            </a:endParaRPr>
          </a:p>
          <a:p>
            <a:pPr algn="r" rtl="1"/>
            <a:r>
              <a:rPr lang="ar-JO" sz="3200" b="1" dirty="0">
                <a:solidFill>
                  <a:schemeClr val="bg1"/>
                </a:solidFill>
                <a:latin typeface="Traditional Arabic" panose="02020603050405020304" pitchFamily="18" charset="-78"/>
                <a:cs typeface="Traditional Arabic" panose="02020603050405020304" pitchFamily="18" charset="-78"/>
              </a:rPr>
              <a:t>الرجال والنساء متساوون في وجود </a:t>
            </a:r>
            <a:r>
              <a:rPr lang="ar-JO" sz="3200" b="1" u="sng" dirty="0">
                <a:solidFill>
                  <a:srgbClr val="FFFF00"/>
                </a:solidFill>
                <a:latin typeface="Traditional Arabic" panose="02020603050405020304" pitchFamily="18" charset="-78"/>
                <a:cs typeface="Traditional Arabic" panose="02020603050405020304" pitchFamily="18" charset="-78"/>
              </a:rPr>
              <a:t>الموهبة</a:t>
            </a:r>
            <a:r>
              <a:rPr lang="ar-JO" sz="3200" b="1" dirty="0">
                <a:solidFill>
                  <a:schemeClr val="bg1"/>
                </a:solidFill>
                <a:latin typeface="Traditional Arabic" panose="02020603050405020304" pitchFamily="18" charset="-78"/>
                <a:cs typeface="Traditional Arabic" panose="02020603050405020304" pitchFamily="18" charset="-78"/>
              </a:rPr>
              <a:t> الروحية لديهم (غلاطيَّة 3: 28).</a:t>
            </a:r>
          </a:p>
          <a:p>
            <a:pPr algn="r" rtl="1"/>
            <a:endParaRPr lang="en-US" sz="32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19943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4821">
                                            <p:txEl>
                                              <p:pRg st="3" end="3"/>
                                            </p:txEl>
                                          </p:spTgt>
                                        </p:tgtEl>
                                        <p:attrNameLst>
                                          <p:attrName>style.visibility</p:attrName>
                                        </p:attrNameLst>
                                      </p:cBhvr>
                                      <p:to>
                                        <p:strVal val="visible"/>
                                      </p:to>
                                    </p:set>
                                    <p:anim calcmode="lin" valueType="num">
                                      <p:cBhvr additive="base">
                                        <p:cTn id="7" dur="500" fill="hold"/>
                                        <p:tgtEl>
                                          <p:spTgt spid="34821">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4821">
                                            <p:txEl>
                                              <p:pRg st="4" end="4"/>
                                            </p:txEl>
                                          </p:spTgt>
                                        </p:tgtEl>
                                        <p:attrNameLst>
                                          <p:attrName>style.visibility</p:attrName>
                                        </p:attrNameLst>
                                      </p:cBhvr>
                                      <p:to>
                                        <p:strVal val="visible"/>
                                      </p:to>
                                    </p:set>
                                    <p:anim calcmode="lin" valueType="num">
                                      <p:cBhvr additive="base">
                                        <p:cTn id="13" dur="500" fill="hold"/>
                                        <p:tgtEl>
                                          <p:spTgt spid="34821">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4821">
                                            <p:txEl>
                                              <p:pRg st="5" end="5"/>
                                            </p:txEl>
                                          </p:spTgt>
                                        </p:tgtEl>
                                        <p:attrNameLst>
                                          <p:attrName>style.visibility</p:attrName>
                                        </p:attrNameLst>
                                      </p:cBhvr>
                                      <p:to>
                                        <p:strVal val="visible"/>
                                      </p:to>
                                    </p:set>
                                    <p:anim calcmode="lin" valueType="num">
                                      <p:cBhvr additive="base">
                                        <p:cTn id="19" dur="500" fill="hold"/>
                                        <p:tgtEl>
                                          <p:spTgt spid="34821">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821">
                                            <p:txEl>
                                              <p:pRg st="7" end="7"/>
                                            </p:txEl>
                                          </p:spTgt>
                                        </p:tgtEl>
                                        <p:attrNameLst>
                                          <p:attrName>style.visibility</p:attrName>
                                        </p:attrNameLst>
                                      </p:cBhvr>
                                      <p:to>
                                        <p:strVal val="visible"/>
                                      </p:to>
                                    </p:set>
                                    <p:anim calcmode="lin" valueType="num">
                                      <p:cBhvr additive="base">
                                        <p:cTn id="25" dur="500" fill="hold"/>
                                        <p:tgtEl>
                                          <p:spTgt spid="3482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4821">
                                            <p:txEl>
                                              <p:pRg st="8" end="8"/>
                                            </p:txEl>
                                          </p:spTgt>
                                        </p:tgtEl>
                                        <p:attrNameLst>
                                          <p:attrName>style.visibility</p:attrName>
                                        </p:attrNameLst>
                                      </p:cBhvr>
                                      <p:to>
                                        <p:strVal val="visible"/>
                                      </p:to>
                                    </p:set>
                                    <p:animEffect transition="in" filter="dissolve">
                                      <p:cBhvr>
                                        <p:cTn id="31" dur="500"/>
                                        <p:tgtEl>
                                          <p:spTgt spid="348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417638"/>
          </a:xfrm>
          <a:solidFill>
            <a:schemeClr val="tx1"/>
          </a:solidFill>
        </p:spPr>
        <p:txBody>
          <a:bodyPr>
            <a:normAutofit/>
          </a:bodyPr>
          <a:lstStyle/>
          <a:p>
            <a:pPr algn="ctr" rtl="1">
              <a:spcBef>
                <a:spcPct val="50000"/>
              </a:spcBef>
            </a:pPr>
            <a:r>
              <a:rPr lang="ar-JO" sz="4800" b="1" dirty="0">
                <a:solidFill>
                  <a:srgbClr val="FFFF00"/>
                </a:solidFill>
                <a:latin typeface="Traditional Arabic" panose="02020603050405020304" pitchFamily="18" charset="-78"/>
                <a:cs typeface="Traditional Arabic" panose="02020603050405020304" pitchFamily="18" charset="-78"/>
              </a:rPr>
              <a:t>المواهب الروحية والثالوث</a:t>
            </a:r>
            <a:endParaRPr lang="en-US" sz="4800" b="1" dirty="0">
              <a:solidFill>
                <a:srgbClr val="FFFF00"/>
              </a:solidFill>
              <a:latin typeface="Traditional Arabic" panose="02020603050405020304" pitchFamily="18" charset="-78"/>
              <a:cs typeface="Traditional Arabic" panose="02020603050405020304" pitchFamily="18" charset="-78"/>
            </a:endParaRPr>
          </a:p>
        </p:txBody>
      </p:sp>
      <p:pic>
        <p:nvPicPr>
          <p:cNvPr id="18437" name="Picture 5" descr="dove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7245" y="1435268"/>
            <a:ext cx="3474155" cy="52703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p:cNvSpPr txBox="1">
            <a:spLocks noChangeArrowheads="1"/>
          </p:cNvSpPr>
          <p:nvPr/>
        </p:nvSpPr>
        <p:spPr bwMode="auto">
          <a:xfrm>
            <a:off x="3962400" y="1535289"/>
            <a:ext cx="5150554" cy="2246769"/>
          </a:xfrm>
          <a:prstGeom prst="rect">
            <a:avLst/>
          </a:prstGeom>
          <a:solidFill>
            <a:schemeClr val="tx1"/>
          </a:solidFill>
          <a:ln>
            <a:noFill/>
          </a:ln>
          <a:effectLst/>
        </p:spPr>
        <p:txBody>
          <a:bodyPr wrap="square">
            <a:spAutoFit/>
          </a:bodyPr>
          <a:lstStyle/>
          <a:p>
            <a:pPr algn="r" rtl="1">
              <a:spcBef>
                <a:spcPct val="50000"/>
              </a:spcBef>
            </a:pPr>
            <a:r>
              <a:rPr lang="ar-JO" sz="2800" b="1" dirty="0">
                <a:solidFill>
                  <a:schemeClr val="bg1"/>
                </a:solidFill>
                <a:latin typeface="Traditional Arabic" panose="02020603050405020304" pitchFamily="18" charset="-78"/>
                <a:cs typeface="Traditional Arabic" panose="02020603050405020304" pitchFamily="18" charset="-78"/>
              </a:rPr>
              <a:t>يمنح </a:t>
            </a:r>
            <a:r>
              <a:rPr lang="ar-JO" sz="2800" b="1" u="sng" dirty="0">
                <a:solidFill>
                  <a:srgbClr val="FFFF00"/>
                </a:solidFill>
                <a:latin typeface="Traditional Arabic" panose="02020603050405020304" pitchFamily="18" charset="-78"/>
                <a:cs typeface="Traditional Arabic" panose="02020603050405020304" pitchFamily="18" charset="-78"/>
              </a:rPr>
              <a:t>الروحُ القدس</a:t>
            </a:r>
            <a:r>
              <a:rPr lang="ar-JO" sz="2800" b="1" dirty="0">
                <a:solidFill>
                  <a:schemeClr val="bg1"/>
                </a:solidFill>
                <a:latin typeface="Traditional Arabic" panose="02020603050405020304" pitchFamily="18" charset="-78"/>
                <a:cs typeface="Traditional Arabic" panose="02020603050405020304" pitchFamily="18" charset="-78"/>
              </a:rPr>
              <a:t> المواهبَ (1كورنثوس 12: 4).</a:t>
            </a:r>
          </a:p>
          <a:p>
            <a:pPr algn="r" rtl="1">
              <a:spcBef>
                <a:spcPct val="50000"/>
              </a:spcBef>
            </a:pPr>
            <a:r>
              <a:rPr lang="ar-JO" sz="2800" b="1" dirty="0">
                <a:solidFill>
                  <a:schemeClr val="bg1"/>
                </a:solidFill>
                <a:latin typeface="Traditional Arabic" panose="02020603050405020304" pitchFamily="18" charset="-78"/>
                <a:cs typeface="Traditional Arabic" panose="02020603050405020304" pitchFamily="18" charset="-78"/>
              </a:rPr>
              <a:t>يضعنا </a:t>
            </a:r>
            <a:r>
              <a:rPr lang="ar-JO" sz="2800" b="1" u="sng" dirty="0">
                <a:solidFill>
                  <a:srgbClr val="FFFF00"/>
                </a:solidFill>
                <a:latin typeface="Traditional Arabic" panose="02020603050405020304" pitchFamily="18" charset="-78"/>
                <a:cs typeface="Traditional Arabic" panose="02020603050405020304" pitchFamily="18" charset="-78"/>
              </a:rPr>
              <a:t>الابن</a:t>
            </a:r>
            <a:r>
              <a:rPr lang="ar-JO" sz="2800" b="1" dirty="0">
                <a:solidFill>
                  <a:srgbClr val="FFFF00"/>
                </a:solidFill>
                <a:latin typeface="Traditional Arabic" panose="02020603050405020304" pitchFamily="18" charset="-78"/>
                <a:cs typeface="Traditional Arabic" panose="02020603050405020304" pitchFamily="18" charset="-78"/>
              </a:rPr>
              <a:t> </a:t>
            </a:r>
            <a:r>
              <a:rPr lang="ar-JO" sz="2800" b="1" dirty="0">
                <a:solidFill>
                  <a:schemeClr val="bg1"/>
                </a:solidFill>
                <a:latin typeface="Traditional Arabic" panose="02020603050405020304" pitchFamily="18" charset="-78"/>
                <a:cs typeface="Traditional Arabic" panose="02020603050405020304" pitchFamily="18" charset="-78"/>
              </a:rPr>
              <a:t>في مكاننا المحدَّد في الخدمة (1كورنثوس 12: 5). </a:t>
            </a:r>
          </a:p>
          <a:p>
            <a:pPr algn="r" rtl="1">
              <a:spcBef>
                <a:spcPct val="50000"/>
              </a:spcBef>
            </a:pPr>
            <a:r>
              <a:rPr lang="ar-JO" sz="2800" b="1" dirty="0">
                <a:solidFill>
                  <a:schemeClr val="bg1"/>
                </a:solidFill>
                <a:latin typeface="Traditional Arabic" panose="02020603050405020304" pitchFamily="18" charset="-78"/>
                <a:cs typeface="Traditional Arabic" panose="02020603050405020304" pitchFamily="18" charset="-78"/>
              </a:rPr>
              <a:t>يعطي </a:t>
            </a:r>
            <a:r>
              <a:rPr lang="ar-JO" sz="2800" b="1" u="sng" dirty="0">
                <a:solidFill>
                  <a:srgbClr val="FFFF00"/>
                </a:solidFill>
                <a:latin typeface="Traditional Arabic" panose="02020603050405020304" pitchFamily="18" charset="-78"/>
                <a:cs typeface="Traditional Arabic" panose="02020603050405020304" pitchFamily="18" charset="-78"/>
              </a:rPr>
              <a:t>الآب</a:t>
            </a:r>
            <a:r>
              <a:rPr lang="ar-JO" sz="2800" b="1" dirty="0">
                <a:solidFill>
                  <a:srgbClr val="FFFF00"/>
                </a:solidFill>
                <a:latin typeface="Traditional Arabic" panose="02020603050405020304" pitchFamily="18" charset="-78"/>
                <a:cs typeface="Traditional Arabic" panose="02020603050405020304" pitchFamily="18" charset="-78"/>
              </a:rPr>
              <a:t> </a:t>
            </a:r>
            <a:r>
              <a:rPr lang="ar-JO" sz="2800" b="1" dirty="0">
                <a:solidFill>
                  <a:schemeClr val="bg1"/>
                </a:solidFill>
                <a:latin typeface="Traditional Arabic" panose="02020603050405020304" pitchFamily="18" charset="-78"/>
                <a:cs typeface="Traditional Arabic" panose="02020603050405020304" pitchFamily="18" charset="-78"/>
              </a:rPr>
              <a:t>النتائجَ (1كورنثوس 12: 6).</a:t>
            </a:r>
            <a:endParaRPr lang="en-US" sz="2800" b="1" dirty="0">
              <a:solidFill>
                <a:schemeClr val="bg1"/>
              </a:solidFill>
              <a:latin typeface="Traditional Arabic" panose="02020603050405020304" pitchFamily="18" charset="-78"/>
              <a:cs typeface="Traditional Arabic" panose="02020603050405020304" pitchFamily="18" charset="-78"/>
            </a:endParaRPr>
          </a:p>
        </p:txBody>
      </p:sp>
      <p:pic>
        <p:nvPicPr>
          <p:cNvPr id="18439" name="Picture 7" descr="MCj0429983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5443361"/>
            <a:ext cx="3124200" cy="1352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4227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dissolve">
                                      <p:cBhvr>
                                        <p:cTn id="7" dur="500"/>
                                        <p:tgtEl>
                                          <p:spTgt spid="1843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dissolve">
                                      <p:cBhvr>
                                        <p:cTn id="10" dur="500"/>
                                        <p:tgtEl>
                                          <p:spTgt spid="1843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436">
                                            <p:txEl>
                                              <p:pRg st="1" end="1"/>
                                            </p:txEl>
                                          </p:spTgt>
                                        </p:tgtEl>
                                        <p:attrNameLst>
                                          <p:attrName>style.visibility</p:attrName>
                                        </p:attrNameLst>
                                      </p:cBhvr>
                                      <p:to>
                                        <p:strVal val="visible"/>
                                      </p:to>
                                    </p:set>
                                    <p:animEffect transition="in" filter="dissolve">
                                      <p:cBhvr>
                                        <p:cTn id="15" dur="500"/>
                                        <p:tgtEl>
                                          <p:spTgt spid="18436">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8439"/>
                                        </p:tgtEl>
                                        <p:attrNameLst>
                                          <p:attrName>style.visibility</p:attrName>
                                        </p:attrNameLst>
                                      </p:cBhvr>
                                      <p:to>
                                        <p:strVal val="visible"/>
                                      </p:to>
                                    </p:set>
                                    <p:animEffect transition="in" filter="dissolve">
                                      <p:cBhvr>
                                        <p:cTn id="18" dur="500"/>
                                        <p:tgtEl>
                                          <p:spTgt spid="1843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436">
                                            <p:txEl>
                                              <p:pRg st="2" end="2"/>
                                            </p:txEl>
                                          </p:spTgt>
                                        </p:tgtEl>
                                        <p:attrNameLst>
                                          <p:attrName>style.visibility</p:attrName>
                                        </p:attrNameLst>
                                      </p:cBhvr>
                                      <p:to>
                                        <p:strVal val="visible"/>
                                      </p:to>
                                    </p:set>
                                    <p:anim calcmode="lin" valueType="num">
                                      <p:cBhvr additive="base">
                                        <p:cTn id="23" dur="500" fill="hold"/>
                                        <p:tgtEl>
                                          <p:spTgt spid="1843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346575" y="-228600"/>
            <a:ext cx="4702175" cy="6858000"/>
          </a:xfrm>
          <a:noFill/>
          <a:ln/>
        </p:spPr>
      </p:pic>
      <p:sp>
        <p:nvSpPr>
          <p:cNvPr id="27654" name="Text Box 6"/>
          <p:cNvSpPr txBox="1">
            <a:spLocks noChangeArrowheads="1"/>
          </p:cNvSpPr>
          <p:nvPr/>
        </p:nvSpPr>
        <p:spPr bwMode="auto">
          <a:xfrm>
            <a:off x="0" y="0"/>
            <a:ext cx="9144000" cy="6463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3600" b="1" dirty="0">
                <a:solidFill>
                  <a:srgbClr val="FFFF00"/>
                </a:solidFill>
                <a:latin typeface="Traditional Arabic" panose="02020603050405020304" pitchFamily="18" charset="-78"/>
                <a:cs typeface="Traditional Arabic" panose="02020603050405020304" pitchFamily="18" charset="-78"/>
              </a:rPr>
              <a:t>يخلط بعض الناس ما بين المواهب الروحية والأمور التالية</a:t>
            </a:r>
            <a:endParaRPr lang="en-US" sz="3600" b="1" dirty="0">
              <a:solidFill>
                <a:srgbClr val="FFFF00"/>
              </a:solidFill>
              <a:latin typeface="Traditional Arabic" panose="02020603050405020304" pitchFamily="18" charset="-78"/>
              <a:cs typeface="Traditional Arabic" panose="02020603050405020304" pitchFamily="18" charset="-78"/>
            </a:endParaRPr>
          </a:p>
        </p:txBody>
      </p:sp>
      <p:sp>
        <p:nvSpPr>
          <p:cNvPr id="27655" name="Text Box 7"/>
          <p:cNvSpPr txBox="1">
            <a:spLocks noChangeArrowheads="1"/>
          </p:cNvSpPr>
          <p:nvPr/>
        </p:nvSpPr>
        <p:spPr bwMode="auto">
          <a:xfrm>
            <a:off x="76200" y="1447800"/>
            <a:ext cx="4191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spcBef>
                <a:spcPct val="50000"/>
              </a:spcBef>
            </a:pPr>
            <a:r>
              <a:rPr lang="ar-JO" sz="3200" b="1" dirty="0">
                <a:solidFill>
                  <a:schemeClr val="accent2"/>
                </a:solidFill>
                <a:latin typeface="Traditional Arabic" panose="02020603050405020304" pitchFamily="18" charset="-78"/>
                <a:cs typeface="Traditional Arabic" panose="02020603050405020304" pitchFamily="18" charset="-78"/>
              </a:rPr>
              <a:t>ثمر الروح القدس</a:t>
            </a:r>
            <a:endParaRPr lang="en-US" sz="3200" b="1" dirty="0">
              <a:solidFill>
                <a:schemeClr val="accent2"/>
              </a:solidFill>
              <a:latin typeface="Traditional Arabic" panose="02020603050405020304" pitchFamily="18" charset="-78"/>
              <a:cs typeface="Traditional Arabic" panose="02020603050405020304" pitchFamily="18" charset="-78"/>
            </a:endParaRPr>
          </a:p>
          <a:p>
            <a:pPr algn="r" rtl="1">
              <a:spcBef>
                <a:spcPct val="50000"/>
              </a:spcBef>
            </a:pPr>
            <a:r>
              <a:rPr lang="ar-JO" sz="3200" b="1" dirty="0">
                <a:solidFill>
                  <a:schemeClr val="accent2"/>
                </a:solidFill>
                <a:latin typeface="Traditional Arabic" panose="02020603050405020304" pitchFamily="18" charset="-78"/>
                <a:cs typeface="Traditional Arabic" panose="02020603050405020304" pitchFamily="18" charset="-78"/>
              </a:rPr>
              <a:t>المواهب الطبيعية</a:t>
            </a:r>
            <a:endParaRPr lang="en-US" sz="3200" b="1" dirty="0">
              <a:solidFill>
                <a:schemeClr val="accent2"/>
              </a:solidFill>
              <a:latin typeface="Traditional Arabic" panose="02020603050405020304" pitchFamily="18" charset="-78"/>
              <a:cs typeface="Traditional Arabic" panose="02020603050405020304" pitchFamily="18" charset="-78"/>
            </a:endParaRPr>
          </a:p>
          <a:p>
            <a:pPr algn="r" rtl="1">
              <a:spcBef>
                <a:spcPct val="50000"/>
              </a:spcBef>
            </a:pPr>
            <a:r>
              <a:rPr lang="ar-JO" sz="3200" b="1" dirty="0">
                <a:solidFill>
                  <a:schemeClr val="accent2"/>
                </a:solidFill>
                <a:latin typeface="Traditional Arabic" panose="02020603050405020304" pitchFamily="18" charset="-78"/>
                <a:cs typeface="Traditional Arabic" panose="02020603050405020304" pitchFamily="18" charset="-78"/>
              </a:rPr>
              <a:t>الخدمة الموجَّهة لفئةٍ عُمْريَّةٍ محدَّدة</a:t>
            </a:r>
            <a:endParaRPr lang="en-US" sz="3200" b="1" dirty="0">
              <a:solidFill>
                <a:schemeClr val="accent2"/>
              </a:solidFill>
              <a:latin typeface="Traditional Arabic" panose="02020603050405020304" pitchFamily="18" charset="-78"/>
              <a:cs typeface="Traditional Arabic" panose="02020603050405020304" pitchFamily="18" charset="-78"/>
            </a:endParaRPr>
          </a:p>
          <a:p>
            <a:pPr algn="r" rtl="1">
              <a:spcBef>
                <a:spcPct val="50000"/>
              </a:spcBef>
            </a:pPr>
            <a:r>
              <a:rPr lang="ar-JO" sz="3200" b="1" dirty="0">
                <a:solidFill>
                  <a:schemeClr val="accent2"/>
                </a:solidFill>
                <a:latin typeface="Traditional Arabic" panose="02020603050405020304" pitchFamily="18" charset="-78"/>
                <a:cs typeface="Traditional Arabic" panose="02020603050405020304" pitchFamily="18" charset="-78"/>
              </a:rPr>
              <a:t>العمل في منصبٍ كَنَسِيّ</a:t>
            </a:r>
            <a:endParaRPr lang="en-US" sz="3200" b="1" dirty="0">
              <a:solidFill>
                <a:schemeClr val="accent2"/>
              </a:solidFill>
              <a:latin typeface="Traditional Arabic" panose="02020603050405020304" pitchFamily="18" charset="-78"/>
              <a:cs typeface="Traditional Arabic" panose="02020603050405020304" pitchFamily="18" charset="-78"/>
            </a:endParaRPr>
          </a:p>
          <a:p>
            <a:pPr algn="r" rtl="1">
              <a:spcBef>
                <a:spcPct val="50000"/>
              </a:spcBef>
            </a:pPr>
            <a:r>
              <a:rPr lang="ar-JO" sz="3200" b="1" dirty="0">
                <a:solidFill>
                  <a:schemeClr val="accent2"/>
                </a:solidFill>
                <a:latin typeface="Traditional Arabic" panose="02020603050405020304" pitchFamily="18" charset="-78"/>
                <a:cs typeface="Traditional Arabic" panose="02020603050405020304" pitchFamily="18" charset="-78"/>
              </a:rPr>
              <a:t>المكافآت</a:t>
            </a:r>
            <a:endParaRPr lang="en-US" sz="3200" b="1" dirty="0">
              <a:solidFill>
                <a:schemeClr val="accent2"/>
              </a:solidFill>
              <a:latin typeface="Traditional Arabic" panose="02020603050405020304" pitchFamily="18" charset="-78"/>
              <a:cs typeface="Traditional Arabic" panose="02020603050405020304" pitchFamily="18" charset="-78"/>
            </a:endParaRPr>
          </a:p>
        </p:txBody>
      </p:sp>
      <p:sp>
        <p:nvSpPr>
          <p:cNvPr id="27656" name="Text Box 8"/>
          <p:cNvSpPr txBox="1">
            <a:spLocks noChangeArrowheads="1"/>
          </p:cNvSpPr>
          <p:nvPr/>
        </p:nvSpPr>
        <p:spPr bwMode="auto">
          <a:xfrm>
            <a:off x="0" y="6273225"/>
            <a:ext cx="9144000" cy="5847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3200" b="1" dirty="0">
                <a:solidFill>
                  <a:srgbClr val="FFFF00"/>
                </a:solidFill>
                <a:latin typeface="Traditional Arabic" panose="02020603050405020304" pitchFamily="18" charset="-78"/>
                <a:cs typeface="Traditional Arabic" panose="02020603050405020304" pitchFamily="18" charset="-78"/>
              </a:rPr>
              <a:t>احرصْ ألَّا تخلط ما بين المواهب الروحية وغيرها من الأمور</a:t>
            </a:r>
            <a:endParaRPr lang="en-US" sz="3200" b="1" dirty="0">
              <a:solidFill>
                <a:srgbClr val="FFFF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48084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7655">
                                            <p:txEl>
                                              <p:pRg st="0" end="0"/>
                                            </p:txEl>
                                          </p:spTgt>
                                        </p:tgtEl>
                                        <p:attrNameLst>
                                          <p:attrName>style.visibility</p:attrName>
                                        </p:attrNameLst>
                                      </p:cBhvr>
                                      <p:to>
                                        <p:strVal val="visible"/>
                                      </p:to>
                                    </p:set>
                                    <p:anim calcmode="lin" valueType="num">
                                      <p:cBhvr additive="base">
                                        <p:cTn id="7" dur="500" fill="hold"/>
                                        <p:tgtEl>
                                          <p:spTgt spid="276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7655">
                                            <p:txEl>
                                              <p:pRg st="1" end="1"/>
                                            </p:txEl>
                                          </p:spTgt>
                                        </p:tgtEl>
                                        <p:attrNameLst>
                                          <p:attrName>style.visibility</p:attrName>
                                        </p:attrNameLst>
                                      </p:cBhvr>
                                      <p:to>
                                        <p:strVal val="visible"/>
                                      </p:to>
                                    </p:set>
                                    <p:anim calcmode="lin" valueType="num">
                                      <p:cBhvr additive="base">
                                        <p:cTn id="13" dur="500" fill="hold"/>
                                        <p:tgtEl>
                                          <p:spTgt spid="276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6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7655">
                                            <p:txEl>
                                              <p:pRg st="2" end="2"/>
                                            </p:txEl>
                                          </p:spTgt>
                                        </p:tgtEl>
                                        <p:attrNameLst>
                                          <p:attrName>style.visibility</p:attrName>
                                        </p:attrNameLst>
                                      </p:cBhvr>
                                      <p:to>
                                        <p:strVal val="visible"/>
                                      </p:to>
                                    </p:set>
                                    <p:anim calcmode="lin" valueType="num">
                                      <p:cBhvr additive="base">
                                        <p:cTn id="19" dur="500" fill="hold"/>
                                        <p:tgtEl>
                                          <p:spTgt spid="276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6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7655">
                                            <p:txEl>
                                              <p:pRg st="3" end="3"/>
                                            </p:txEl>
                                          </p:spTgt>
                                        </p:tgtEl>
                                        <p:attrNameLst>
                                          <p:attrName>style.visibility</p:attrName>
                                        </p:attrNameLst>
                                      </p:cBhvr>
                                      <p:to>
                                        <p:strVal val="visible"/>
                                      </p:to>
                                    </p:set>
                                    <p:anim calcmode="lin" valueType="num">
                                      <p:cBhvr additive="base">
                                        <p:cTn id="25" dur="500" fill="hold"/>
                                        <p:tgtEl>
                                          <p:spTgt spid="276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6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7655">
                                            <p:txEl>
                                              <p:pRg st="4" end="4"/>
                                            </p:txEl>
                                          </p:spTgt>
                                        </p:tgtEl>
                                        <p:attrNameLst>
                                          <p:attrName>style.visibility</p:attrName>
                                        </p:attrNameLst>
                                      </p:cBhvr>
                                      <p:to>
                                        <p:strVal val="visible"/>
                                      </p:to>
                                    </p:set>
                                    <p:anim calcmode="lin" valueType="num">
                                      <p:cBhvr additive="base">
                                        <p:cTn id="31" dur="500" fill="hold"/>
                                        <p:tgtEl>
                                          <p:spTgt spid="2765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6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1220788"/>
          </a:xfrm>
          <a:solidFill>
            <a:schemeClr val="tx1"/>
          </a:solidFill>
        </p:spPr>
        <p:txBody>
          <a:bodyPr>
            <a:normAutofit fontScale="90000"/>
          </a:bodyPr>
          <a:lstStyle/>
          <a:p>
            <a:pPr rtl="1"/>
            <a:r>
              <a:rPr lang="ar-JO" sz="4000" b="1" dirty="0">
                <a:solidFill>
                  <a:srgbClr val="FFFF00"/>
                </a:solidFill>
                <a:latin typeface="Traditional Arabic" panose="02020603050405020304" pitchFamily="18" charset="-78"/>
                <a:cs typeface="Traditional Arabic" panose="02020603050405020304" pitchFamily="18" charset="-78"/>
              </a:rPr>
              <a:t>التقابل/المقارنة ما بين المواهب الروحية</a:t>
            </a:r>
            <a:br>
              <a:rPr lang="ar-JO" sz="4000" b="1" dirty="0">
                <a:solidFill>
                  <a:srgbClr val="FFFF00"/>
                </a:solidFill>
                <a:latin typeface="Traditional Arabic" panose="02020603050405020304" pitchFamily="18" charset="-78"/>
                <a:cs typeface="Traditional Arabic" panose="02020603050405020304" pitchFamily="18" charset="-78"/>
              </a:rPr>
            </a:br>
            <a:r>
              <a:rPr lang="ar-JO" sz="4000" b="1" dirty="0">
                <a:solidFill>
                  <a:srgbClr val="FFFF00"/>
                </a:solidFill>
                <a:latin typeface="Traditional Arabic" panose="02020603050405020304" pitchFamily="18" charset="-78"/>
                <a:cs typeface="Traditional Arabic" panose="02020603050405020304" pitchFamily="18" charset="-78"/>
              </a:rPr>
              <a:t>والمواهب الطبيعية</a:t>
            </a:r>
            <a:endParaRPr lang="en-US" sz="4000" b="1" dirty="0">
              <a:solidFill>
                <a:srgbClr val="FFFF00"/>
              </a:solidFill>
              <a:latin typeface="Traditional Arabic" panose="02020603050405020304" pitchFamily="18" charset="-78"/>
              <a:cs typeface="Traditional Arabic" panose="02020603050405020304" pitchFamily="18" charset="-78"/>
            </a:endParaRPr>
          </a:p>
        </p:txBody>
      </p:sp>
      <p:sp>
        <p:nvSpPr>
          <p:cNvPr id="46113" name="Text Box 33"/>
          <p:cNvSpPr txBox="1">
            <a:spLocks noChangeArrowheads="1"/>
          </p:cNvSpPr>
          <p:nvPr/>
        </p:nvSpPr>
        <p:spPr bwMode="auto">
          <a:xfrm>
            <a:off x="3276600" y="1447800"/>
            <a:ext cx="2743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4400" b="1" dirty="0">
                <a:latin typeface="Traditional Arabic" panose="02020603050405020304" pitchFamily="18" charset="-78"/>
                <a:cs typeface="Traditional Arabic" panose="02020603050405020304" pitchFamily="18" charset="-78"/>
              </a:rPr>
              <a:t>المواهب الطبيعية</a:t>
            </a:r>
            <a:endParaRPr lang="en-US" sz="4400" b="1" dirty="0">
              <a:latin typeface="Traditional Arabic" panose="02020603050405020304" pitchFamily="18" charset="-78"/>
              <a:cs typeface="Traditional Arabic" panose="02020603050405020304" pitchFamily="18" charset="-78"/>
            </a:endParaRPr>
          </a:p>
        </p:txBody>
      </p:sp>
      <p:sp>
        <p:nvSpPr>
          <p:cNvPr id="46114" name="Text Box 34"/>
          <p:cNvSpPr txBox="1">
            <a:spLocks noChangeArrowheads="1"/>
          </p:cNvSpPr>
          <p:nvPr/>
        </p:nvSpPr>
        <p:spPr bwMode="auto">
          <a:xfrm>
            <a:off x="609600" y="1371600"/>
            <a:ext cx="2590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4400" b="1" dirty="0">
                <a:latin typeface="Traditional Arabic" panose="02020603050405020304" pitchFamily="18" charset="-78"/>
                <a:cs typeface="Traditional Arabic" panose="02020603050405020304" pitchFamily="18" charset="-78"/>
              </a:rPr>
              <a:t>المواهب الروحية</a:t>
            </a:r>
            <a:endParaRPr lang="en-US" sz="4400" b="1" dirty="0">
              <a:latin typeface="Traditional Arabic" panose="02020603050405020304" pitchFamily="18" charset="-78"/>
              <a:cs typeface="Traditional Arabic" panose="02020603050405020304" pitchFamily="18" charset="-78"/>
            </a:endParaRPr>
          </a:p>
        </p:txBody>
      </p:sp>
      <p:graphicFrame>
        <p:nvGraphicFramePr>
          <p:cNvPr id="46146" name="Group 66"/>
          <p:cNvGraphicFramePr>
            <a:graphicFrameLocks noGrp="1"/>
          </p:cNvGraphicFramePr>
          <p:nvPr>
            <p:ph idx="1"/>
            <p:extLst>
              <p:ext uri="{D42A27DB-BD31-4B8C-83A1-F6EECF244321}">
                <p14:modId xmlns:p14="http://schemas.microsoft.com/office/powerpoint/2010/main" val="2232805158"/>
              </p:ext>
            </p:extLst>
          </p:nvPr>
        </p:nvGraphicFramePr>
        <p:xfrm>
          <a:off x="533400" y="2267813"/>
          <a:ext cx="8229600" cy="4513987"/>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436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52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52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46148" name="Text Box 68"/>
          <p:cNvSpPr txBox="1">
            <a:spLocks noChangeArrowheads="1"/>
          </p:cNvSpPr>
          <p:nvPr/>
        </p:nvSpPr>
        <p:spPr bwMode="auto">
          <a:xfrm>
            <a:off x="6096000" y="2514600"/>
            <a:ext cx="236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مَن يمتلكها؟</a:t>
            </a:r>
            <a:endParaRPr lang="en-US" sz="2400" b="1" dirty="0">
              <a:latin typeface="Traditional Arabic" panose="02020603050405020304" pitchFamily="18" charset="-78"/>
              <a:cs typeface="Traditional Arabic" panose="02020603050405020304" pitchFamily="18" charset="-78"/>
            </a:endParaRPr>
          </a:p>
        </p:txBody>
      </p:sp>
      <p:sp>
        <p:nvSpPr>
          <p:cNvPr id="46149" name="Text Box 69"/>
          <p:cNvSpPr txBox="1">
            <a:spLocks noChangeArrowheads="1"/>
          </p:cNvSpPr>
          <p:nvPr/>
        </p:nvSpPr>
        <p:spPr bwMode="auto">
          <a:xfrm>
            <a:off x="3288542" y="2443802"/>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المسيحيُّون وغير المسيحيِّين</a:t>
            </a:r>
            <a:endParaRPr lang="en-US" sz="2400" b="1" dirty="0">
              <a:latin typeface="Traditional Arabic" panose="02020603050405020304" pitchFamily="18" charset="-78"/>
              <a:cs typeface="Traditional Arabic" panose="02020603050405020304" pitchFamily="18" charset="-78"/>
            </a:endParaRPr>
          </a:p>
        </p:txBody>
      </p:sp>
      <p:sp>
        <p:nvSpPr>
          <p:cNvPr id="46150" name="Text Box 70"/>
          <p:cNvSpPr txBox="1">
            <a:spLocks noChangeArrowheads="1"/>
          </p:cNvSpPr>
          <p:nvPr/>
        </p:nvSpPr>
        <p:spPr bwMode="auto">
          <a:xfrm>
            <a:off x="651743" y="2438400"/>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المسيحيُّون فقط</a:t>
            </a:r>
            <a:endParaRPr lang="en-US" sz="2400" b="1" dirty="0">
              <a:latin typeface="Traditional Arabic" panose="02020603050405020304" pitchFamily="18" charset="-78"/>
              <a:cs typeface="Traditional Arabic" panose="02020603050405020304" pitchFamily="18" charset="-78"/>
            </a:endParaRPr>
          </a:p>
        </p:txBody>
      </p:sp>
      <p:sp>
        <p:nvSpPr>
          <p:cNvPr id="46151" name="Text Box 71"/>
          <p:cNvSpPr txBox="1">
            <a:spLocks noChangeArrowheads="1"/>
          </p:cNvSpPr>
          <p:nvPr/>
        </p:nvSpPr>
        <p:spPr bwMode="auto">
          <a:xfrm>
            <a:off x="6134100" y="3154363"/>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من أين تأتي؟</a:t>
            </a:r>
            <a:endParaRPr lang="en-US" sz="2400" b="1" dirty="0">
              <a:latin typeface="Traditional Arabic" panose="02020603050405020304" pitchFamily="18" charset="-78"/>
              <a:cs typeface="Traditional Arabic" panose="02020603050405020304" pitchFamily="18" charset="-78"/>
            </a:endParaRPr>
          </a:p>
        </p:txBody>
      </p:sp>
      <p:sp>
        <p:nvSpPr>
          <p:cNvPr id="46152" name="Text Box 72"/>
          <p:cNvSpPr txBox="1">
            <a:spLocks noChangeArrowheads="1"/>
          </p:cNvSpPr>
          <p:nvPr/>
        </p:nvSpPr>
        <p:spPr bwMode="auto">
          <a:xfrm>
            <a:off x="3352800" y="3176796"/>
            <a:ext cx="2628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من الله بواسطة الأهل- وراثية</a:t>
            </a:r>
            <a:endParaRPr lang="en-US" sz="2400" b="1" dirty="0">
              <a:latin typeface="Traditional Arabic" panose="02020603050405020304" pitchFamily="18" charset="-78"/>
              <a:cs typeface="Traditional Arabic" panose="02020603050405020304" pitchFamily="18" charset="-78"/>
            </a:endParaRPr>
          </a:p>
        </p:txBody>
      </p:sp>
      <p:sp>
        <p:nvSpPr>
          <p:cNvPr id="46153" name="Text Box 73"/>
          <p:cNvSpPr txBox="1">
            <a:spLocks noChangeArrowheads="1"/>
          </p:cNvSpPr>
          <p:nvPr/>
        </p:nvSpPr>
        <p:spPr bwMode="auto">
          <a:xfrm>
            <a:off x="561833" y="3195935"/>
            <a:ext cx="25283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من الله بواسطة الروح القدس</a:t>
            </a:r>
            <a:endParaRPr lang="en-US" sz="2400" b="1" dirty="0">
              <a:latin typeface="Traditional Arabic" panose="02020603050405020304" pitchFamily="18" charset="-78"/>
              <a:cs typeface="Traditional Arabic" panose="02020603050405020304" pitchFamily="18" charset="-78"/>
            </a:endParaRPr>
          </a:p>
        </p:txBody>
      </p:sp>
      <p:sp>
        <p:nvSpPr>
          <p:cNvPr id="46154" name="Text Box 74"/>
          <p:cNvSpPr txBox="1">
            <a:spLocks noChangeArrowheads="1"/>
          </p:cNvSpPr>
          <p:nvPr/>
        </p:nvSpPr>
        <p:spPr bwMode="auto">
          <a:xfrm>
            <a:off x="6324600" y="3912284"/>
            <a:ext cx="228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متى تأتي؟</a:t>
            </a:r>
            <a:endParaRPr lang="en-US" sz="2400" b="1" dirty="0">
              <a:latin typeface="Traditional Arabic" panose="02020603050405020304" pitchFamily="18" charset="-78"/>
              <a:cs typeface="Traditional Arabic" panose="02020603050405020304" pitchFamily="18" charset="-78"/>
            </a:endParaRPr>
          </a:p>
        </p:txBody>
      </p:sp>
      <p:sp>
        <p:nvSpPr>
          <p:cNvPr id="46155" name="Text Box 75"/>
          <p:cNvSpPr txBox="1">
            <a:spLocks noChangeArrowheads="1"/>
          </p:cNvSpPr>
          <p:nvPr/>
        </p:nvSpPr>
        <p:spPr bwMode="auto">
          <a:xfrm>
            <a:off x="3429000" y="3886200"/>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عند الولادة (الجسدية)</a:t>
            </a:r>
            <a:endParaRPr lang="en-US" sz="2400" b="1" dirty="0">
              <a:latin typeface="Traditional Arabic" panose="02020603050405020304" pitchFamily="18" charset="-78"/>
              <a:cs typeface="Traditional Arabic" panose="02020603050405020304" pitchFamily="18" charset="-78"/>
            </a:endParaRPr>
          </a:p>
        </p:txBody>
      </p:sp>
      <p:sp>
        <p:nvSpPr>
          <p:cNvPr id="46156" name="Text Box 76"/>
          <p:cNvSpPr txBox="1">
            <a:spLocks noChangeArrowheads="1"/>
          </p:cNvSpPr>
          <p:nvPr/>
        </p:nvSpPr>
        <p:spPr bwMode="auto">
          <a:xfrm>
            <a:off x="561833" y="3954333"/>
            <a:ext cx="2552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عند الولادة الجديدة (الثانية)</a:t>
            </a:r>
            <a:endParaRPr lang="en-US" sz="2400" b="1" dirty="0">
              <a:latin typeface="Traditional Arabic" panose="02020603050405020304" pitchFamily="18" charset="-78"/>
              <a:cs typeface="Traditional Arabic" panose="02020603050405020304" pitchFamily="18" charset="-78"/>
            </a:endParaRPr>
          </a:p>
        </p:txBody>
      </p:sp>
      <p:sp>
        <p:nvSpPr>
          <p:cNvPr id="46157" name="Text Box 77"/>
          <p:cNvSpPr txBox="1">
            <a:spLocks noChangeArrowheads="1"/>
          </p:cNvSpPr>
          <p:nvPr/>
        </p:nvSpPr>
        <p:spPr bwMode="auto">
          <a:xfrm>
            <a:off x="6216586" y="4605670"/>
            <a:ext cx="228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ما الغرض منها؟</a:t>
            </a:r>
            <a:endParaRPr lang="en-US" sz="2400" b="1" dirty="0">
              <a:latin typeface="Traditional Arabic" panose="02020603050405020304" pitchFamily="18" charset="-78"/>
              <a:cs typeface="Traditional Arabic" panose="02020603050405020304" pitchFamily="18" charset="-78"/>
            </a:endParaRPr>
          </a:p>
        </p:txBody>
      </p:sp>
      <p:sp>
        <p:nvSpPr>
          <p:cNvPr id="46158" name="Text Box 78"/>
          <p:cNvSpPr txBox="1">
            <a:spLocks noChangeArrowheads="1"/>
          </p:cNvSpPr>
          <p:nvPr/>
        </p:nvSpPr>
        <p:spPr bwMode="auto">
          <a:xfrm>
            <a:off x="3314700" y="4495800"/>
            <a:ext cx="24023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فائدة الجنس البشري كلِّه على مستوىً طبيعي</a:t>
            </a:r>
            <a:endParaRPr lang="en-US" sz="2400" b="1" dirty="0">
              <a:latin typeface="Traditional Arabic" panose="02020603050405020304" pitchFamily="18" charset="-78"/>
              <a:cs typeface="Traditional Arabic" panose="02020603050405020304" pitchFamily="18" charset="-78"/>
            </a:endParaRPr>
          </a:p>
        </p:txBody>
      </p:sp>
      <p:sp>
        <p:nvSpPr>
          <p:cNvPr id="46159" name="Text Box 79"/>
          <p:cNvSpPr txBox="1">
            <a:spLocks noChangeArrowheads="1"/>
          </p:cNvSpPr>
          <p:nvPr/>
        </p:nvSpPr>
        <p:spPr bwMode="auto">
          <a:xfrm>
            <a:off x="525501" y="4495800"/>
            <a:ext cx="259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فائدة الكنيسة على مستوىً خارقٍ للطبيعة</a:t>
            </a:r>
            <a:endParaRPr lang="en-US" sz="2400" b="1" dirty="0">
              <a:latin typeface="Traditional Arabic" panose="02020603050405020304" pitchFamily="18" charset="-78"/>
              <a:cs typeface="Traditional Arabic" panose="02020603050405020304" pitchFamily="18" charset="-78"/>
            </a:endParaRPr>
          </a:p>
        </p:txBody>
      </p:sp>
      <p:sp>
        <p:nvSpPr>
          <p:cNvPr id="46160" name="Text Box 80"/>
          <p:cNvSpPr txBox="1">
            <a:spLocks noChangeArrowheads="1"/>
          </p:cNvSpPr>
          <p:nvPr/>
        </p:nvSpPr>
        <p:spPr bwMode="auto">
          <a:xfrm>
            <a:off x="6064186" y="5462902"/>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كيف يجري تطويرها؟</a:t>
            </a:r>
            <a:endParaRPr lang="en-US" sz="2400" b="1" dirty="0">
              <a:latin typeface="Traditional Arabic" panose="02020603050405020304" pitchFamily="18" charset="-78"/>
              <a:cs typeface="Traditional Arabic" panose="02020603050405020304" pitchFamily="18" charset="-78"/>
            </a:endParaRPr>
          </a:p>
        </p:txBody>
      </p:sp>
      <p:sp>
        <p:nvSpPr>
          <p:cNvPr id="46161" name="Text Box 81"/>
          <p:cNvSpPr txBox="1">
            <a:spLocks noChangeArrowheads="1"/>
          </p:cNvSpPr>
          <p:nvPr/>
        </p:nvSpPr>
        <p:spPr bwMode="auto">
          <a:xfrm>
            <a:off x="3429000" y="5481935"/>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الدراسة والممارسة</a:t>
            </a:r>
            <a:endParaRPr lang="en-US" sz="2400" b="1" dirty="0">
              <a:latin typeface="Traditional Arabic" panose="02020603050405020304" pitchFamily="18" charset="-78"/>
              <a:cs typeface="Traditional Arabic" panose="02020603050405020304" pitchFamily="18" charset="-78"/>
            </a:endParaRPr>
          </a:p>
        </p:txBody>
      </p:sp>
      <p:sp>
        <p:nvSpPr>
          <p:cNvPr id="46162" name="Text Box 82"/>
          <p:cNvSpPr txBox="1">
            <a:spLocks noChangeArrowheads="1"/>
          </p:cNvSpPr>
          <p:nvPr/>
        </p:nvSpPr>
        <p:spPr bwMode="auto">
          <a:xfrm>
            <a:off x="762000" y="5486400"/>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الصلاة والخدمة</a:t>
            </a:r>
            <a:endParaRPr lang="en-US" sz="2400" b="1" dirty="0">
              <a:latin typeface="Traditional Arabic" panose="02020603050405020304" pitchFamily="18" charset="-78"/>
              <a:cs typeface="Traditional Arabic" panose="02020603050405020304" pitchFamily="18" charset="-78"/>
            </a:endParaRPr>
          </a:p>
        </p:txBody>
      </p:sp>
      <p:sp>
        <p:nvSpPr>
          <p:cNvPr id="46163" name="Text Box 83"/>
          <p:cNvSpPr txBox="1">
            <a:spLocks noChangeArrowheads="1"/>
          </p:cNvSpPr>
          <p:nvPr/>
        </p:nvSpPr>
        <p:spPr bwMode="auto">
          <a:xfrm>
            <a:off x="6248400" y="6140450"/>
            <a:ext cx="228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ما وظيفتها؟</a:t>
            </a:r>
            <a:endParaRPr lang="en-US" sz="2400" b="1" dirty="0">
              <a:latin typeface="Traditional Arabic" panose="02020603050405020304" pitchFamily="18" charset="-78"/>
              <a:cs typeface="Traditional Arabic" panose="02020603050405020304" pitchFamily="18" charset="-78"/>
            </a:endParaRPr>
          </a:p>
        </p:txBody>
      </p:sp>
      <p:sp>
        <p:nvSpPr>
          <p:cNvPr id="46164" name="Text Box 84"/>
          <p:cNvSpPr txBox="1">
            <a:spLocks noChangeArrowheads="1"/>
          </p:cNvSpPr>
          <p:nvPr/>
        </p:nvSpPr>
        <p:spPr bwMode="auto">
          <a:xfrm>
            <a:off x="3390900" y="6172200"/>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تحسين المجتمع</a:t>
            </a:r>
            <a:endParaRPr lang="en-US" sz="2400" b="1" dirty="0">
              <a:latin typeface="Traditional Arabic" panose="02020603050405020304" pitchFamily="18" charset="-78"/>
              <a:cs typeface="Traditional Arabic" panose="02020603050405020304" pitchFamily="18" charset="-78"/>
            </a:endParaRPr>
          </a:p>
        </p:txBody>
      </p:sp>
      <p:sp>
        <p:nvSpPr>
          <p:cNvPr id="46165" name="Text Box 85"/>
          <p:cNvSpPr txBox="1">
            <a:spLocks noChangeArrowheads="1"/>
          </p:cNvSpPr>
          <p:nvPr/>
        </p:nvSpPr>
        <p:spPr bwMode="auto">
          <a:xfrm>
            <a:off x="804143" y="6243935"/>
            <a:ext cx="2091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pPr>
            <a:r>
              <a:rPr lang="ar-JO" sz="2400" b="1" dirty="0">
                <a:latin typeface="Traditional Arabic" panose="02020603050405020304" pitchFamily="18" charset="-78"/>
                <a:cs typeface="Traditional Arabic" panose="02020603050405020304" pitchFamily="18" charset="-78"/>
              </a:rPr>
              <a:t>بُنيان الكنيسة</a:t>
            </a:r>
            <a:endParaRPr lang="en-US" sz="24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02488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149">
                                            <p:txEl>
                                              <p:pRg st="0" end="0"/>
                                            </p:txEl>
                                          </p:spTgt>
                                        </p:tgtEl>
                                        <p:attrNameLst>
                                          <p:attrName>style.visibility</p:attrName>
                                        </p:attrNameLst>
                                      </p:cBhvr>
                                      <p:to>
                                        <p:strVal val="visible"/>
                                      </p:to>
                                    </p:set>
                                    <p:animEffect transition="in" filter="dissolve">
                                      <p:cBhvr>
                                        <p:cTn id="7" dur="500"/>
                                        <p:tgtEl>
                                          <p:spTgt spid="46149">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6150">
                                            <p:txEl>
                                              <p:pRg st="0" end="0"/>
                                            </p:txEl>
                                          </p:spTgt>
                                        </p:tgtEl>
                                        <p:attrNameLst>
                                          <p:attrName>style.visibility</p:attrName>
                                        </p:attrNameLst>
                                      </p:cBhvr>
                                      <p:to>
                                        <p:strVal val="visible"/>
                                      </p:to>
                                    </p:set>
                                    <p:animEffect transition="in" filter="dissolve">
                                      <p:cBhvr>
                                        <p:cTn id="11" dur="500"/>
                                        <p:tgtEl>
                                          <p:spTgt spid="4615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6152">
                                            <p:txEl>
                                              <p:pRg st="0" end="0"/>
                                            </p:txEl>
                                          </p:spTgt>
                                        </p:tgtEl>
                                        <p:attrNameLst>
                                          <p:attrName>style.visibility</p:attrName>
                                        </p:attrNameLst>
                                      </p:cBhvr>
                                      <p:to>
                                        <p:strVal val="visible"/>
                                      </p:to>
                                    </p:set>
                                    <p:animEffect transition="in" filter="dissolve">
                                      <p:cBhvr>
                                        <p:cTn id="16" dur="500"/>
                                        <p:tgtEl>
                                          <p:spTgt spid="46152">
                                            <p:txEl>
                                              <p:pRg st="0" end="0"/>
                                            </p:txEl>
                                          </p:spTgt>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46153">
                                            <p:txEl>
                                              <p:pRg st="0" end="0"/>
                                            </p:txEl>
                                          </p:spTgt>
                                        </p:tgtEl>
                                        <p:attrNameLst>
                                          <p:attrName>style.visibility</p:attrName>
                                        </p:attrNameLst>
                                      </p:cBhvr>
                                      <p:to>
                                        <p:strVal val="visible"/>
                                      </p:to>
                                    </p:set>
                                    <p:animEffect transition="in" filter="dissolve">
                                      <p:cBhvr>
                                        <p:cTn id="20" dur="500"/>
                                        <p:tgtEl>
                                          <p:spTgt spid="4615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6155">
                                            <p:txEl>
                                              <p:pRg st="0" end="0"/>
                                            </p:txEl>
                                          </p:spTgt>
                                        </p:tgtEl>
                                        <p:attrNameLst>
                                          <p:attrName>style.visibility</p:attrName>
                                        </p:attrNameLst>
                                      </p:cBhvr>
                                      <p:to>
                                        <p:strVal val="visible"/>
                                      </p:to>
                                    </p:set>
                                    <p:animEffect transition="in" filter="dissolve">
                                      <p:cBhvr>
                                        <p:cTn id="25" dur="500"/>
                                        <p:tgtEl>
                                          <p:spTgt spid="46155">
                                            <p:txEl>
                                              <p:pRg st="0" end="0"/>
                                            </p:txEl>
                                          </p:spTgt>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46156">
                                            <p:txEl>
                                              <p:pRg st="0" end="0"/>
                                            </p:txEl>
                                          </p:spTgt>
                                        </p:tgtEl>
                                        <p:attrNameLst>
                                          <p:attrName>style.visibility</p:attrName>
                                        </p:attrNameLst>
                                      </p:cBhvr>
                                      <p:to>
                                        <p:strVal val="visible"/>
                                      </p:to>
                                    </p:set>
                                    <p:animEffect transition="in" filter="dissolve">
                                      <p:cBhvr>
                                        <p:cTn id="29" dur="500"/>
                                        <p:tgtEl>
                                          <p:spTgt spid="46156">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46158">
                                            <p:txEl>
                                              <p:pRg st="0" end="0"/>
                                            </p:txEl>
                                          </p:spTgt>
                                        </p:tgtEl>
                                        <p:attrNameLst>
                                          <p:attrName>style.visibility</p:attrName>
                                        </p:attrNameLst>
                                      </p:cBhvr>
                                      <p:to>
                                        <p:strVal val="visible"/>
                                      </p:to>
                                    </p:set>
                                    <p:animEffect transition="in" filter="dissolve">
                                      <p:cBhvr>
                                        <p:cTn id="34" dur="500"/>
                                        <p:tgtEl>
                                          <p:spTgt spid="46158">
                                            <p:txEl>
                                              <p:pRg st="0" end="0"/>
                                            </p:txEl>
                                          </p:spTgt>
                                        </p:tgtEl>
                                      </p:cBhvr>
                                    </p:animEffect>
                                  </p:childTnLst>
                                </p:cTn>
                              </p:par>
                            </p:childTnLst>
                          </p:cTn>
                        </p:par>
                        <p:par>
                          <p:cTn id="35" fill="hold" nodeType="afterGroup">
                            <p:stCondLst>
                              <p:cond delay="500"/>
                            </p:stCondLst>
                            <p:childTnLst>
                              <p:par>
                                <p:cTn id="36" presetID="9" presetClass="entr" presetSubtype="0" fill="hold" nodeType="afterEffect">
                                  <p:stCondLst>
                                    <p:cond delay="0"/>
                                  </p:stCondLst>
                                  <p:childTnLst>
                                    <p:set>
                                      <p:cBhvr>
                                        <p:cTn id="37" dur="1" fill="hold">
                                          <p:stCondLst>
                                            <p:cond delay="0"/>
                                          </p:stCondLst>
                                        </p:cTn>
                                        <p:tgtEl>
                                          <p:spTgt spid="46159">
                                            <p:txEl>
                                              <p:pRg st="0" end="0"/>
                                            </p:txEl>
                                          </p:spTgt>
                                        </p:tgtEl>
                                        <p:attrNameLst>
                                          <p:attrName>style.visibility</p:attrName>
                                        </p:attrNameLst>
                                      </p:cBhvr>
                                      <p:to>
                                        <p:strVal val="visible"/>
                                      </p:to>
                                    </p:set>
                                    <p:animEffect transition="in" filter="dissolve">
                                      <p:cBhvr>
                                        <p:cTn id="38" dur="500"/>
                                        <p:tgtEl>
                                          <p:spTgt spid="46159">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46161">
                                            <p:txEl>
                                              <p:pRg st="0" end="0"/>
                                            </p:txEl>
                                          </p:spTgt>
                                        </p:tgtEl>
                                        <p:attrNameLst>
                                          <p:attrName>style.visibility</p:attrName>
                                        </p:attrNameLst>
                                      </p:cBhvr>
                                      <p:to>
                                        <p:strVal val="visible"/>
                                      </p:to>
                                    </p:set>
                                    <p:animEffect transition="in" filter="dissolve">
                                      <p:cBhvr>
                                        <p:cTn id="43" dur="500"/>
                                        <p:tgtEl>
                                          <p:spTgt spid="46161">
                                            <p:txEl>
                                              <p:pRg st="0" end="0"/>
                                            </p:txEl>
                                          </p:spTgt>
                                        </p:tgtEl>
                                      </p:cBhvr>
                                    </p:animEffect>
                                  </p:childTnLst>
                                </p:cTn>
                              </p:par>
                            </p:childTnLst>
                          </p:cTn>
                        </p:par>
                        <p:par>
                          <p:cTn id="44" fill="hold" nodeType="afterGroup">
                            <p:stCondLst>
                              <p:cond delay="500"/>
                            </p:stCondLst>
                            <p:childTnLst>
                              <p:par>
                                <p:cTn id="45" presetID="9" presetClass="entr" presetSubtype="0" fill="hold" nodeType="afterEffect">
                                  <p:stCondLst>
                                    <p:cond delay="0"/>
                                  </p:stCondLst>
                                  <p:childTnLst>
                                    <p:set>
                                      <p:cBhvr>
                                        <p:cTn id="46" dur="1" fill="hold">
                                          <p:stCondLst>
                                            <p:cond delay="0"/>
                                          </p:stCondLst>
                                        </p:cTn>
                                        <p:tgtEl>
                                          <p:spTgt spid="46162">
                                            <p:txEl>
                                              <p:pRg st="0" end="0"/>
                                            </p:txEl>
                                          </p:spTgt>
                                        </p:tgtEl>
                                        <p:attrNameLst>
                                          <p:attrName>style.visibility</p:attrName>
                                        </p:attrNameLst>
                                      </p:cBhvr>
                                      <p:to>
                                        <p:strVal val="visible"/>
                                      </p:to>
                                    </p:set>
                                    <p:animEffect transition="in" filter="dissolve">
                                      <p:cBhvr>
                                        <p:cTn id="47" dur="500"/>
                                        <p:tgtEl>
                                          <p:spTgt spid="46162">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6164">
                                            <p:txEl>
                                              <p:pRg st="0" end="0"/>
                                            </p:txEl>
                                          </p:spTgt>
                                        </p:tgtEl>
                                        <p:attrNameLst>
                                          <p:attrName>style.visibility</p:attrName>
                                        </p:attrNameLst>
                                      </p:cBhvr>
                                      <p:to>
                                        <p:strVal val="visible"/>
                                      </p:to>
                                    </p:set>
                                    <p:animEffect transition="in" filter="dissolve">
                                      <p:cBhvr>
                                        <p:cTn id="52" dur="500"/>
                                        <p:tgtEl>
                                          <p:spTgt spid="46164">
                                            <p:txEl>
                                              <p:pRg st="0" end="0"/>
                                            </p:txEl>
                                          </p:spTgt>
                                        </p:tgtEl>
                                      </p:cBhvr>
                                    </p:animEffect>
                                  </p:childTnLst>
                                </p:cTn>
                              </p:par>
                            </p:childTnLst>
                          </p:cTn>
                        </p:par>
                        <p:par>
                          <p:cTn id="53" fill="hold" nodeType="afterGroup">
                            <p:stCondLst>
                              <p:cond delay="500"/>
                            </p:stCondLst>
                            <p:childTnLst>
                              <p:par>
                                <p:cTn id="54" presetID="9" presetClass="entr" presetSubtype="0" fill="hold" nodeType="afterEffect">
                                  <p:stCondLst>
                                    <p:cond delay="0"/>
                                  </p:stCondLst>
                                  <p:childTnLst>
                                    <p:set>
                                      <p:cBhvr>
                                        <p:cTn id="55" dur="1" fill="hold">
                                          <p:stCondLst>
                                            <p:cond delay="0"/>
                                          </p:stCondLst>
                                        </p:cTn>
                                        <p:tgtEl>
                                          <p:spTgt spid="46165">
                                            <p:txEl>
                                              <p:pRg st="0" end="0"/>
                                            </p:txEl>
                                          </p:spTgt>
                                        </p:tgtEl>
                                        <p:attrNameLst>
                                          <p:attrName>style.visibility</p:attrName>
                                        </p:attrNameLst>
                                      </p:cBhvr>
                                      <p:to>
                                        <p:strVal val="visible"/>
                                      </p:to>
                                    </p:set>
                                    <p:animEffect transition="in" filter="dissolve">
                                      <p:cBhvr>
                                        <p:cTn id="56" dur="500"/>
                                        <p:tgtEl>
                                          <p:spTgt spid="46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990600"/>
          </a:xfrm>
          <a:solidFill>
            <a:schemeClr val="tx1"/>
          </a:solidFill>
        </p:spPr>
        <p:txBody>
          <a:bodyPr>
            <a:normAutofit/>
          </a:bodyPr>
          <a:lstStyle/>
          <a:p>
            <a:pPr rtl="1"/>
            <a:r>
              <a:rPr lang="ar-JO" b="1" dirty="0">
                <a:solidFill>
                  <a:srgbClr val="FFFF00"/>
                </a:solidFill>
                <a:latin typeface="Traditional Arabic" panose="02020603050405020304" pitchFamily="18" charset="-78"/>
                <a:cs typeface="Traditional Arabic" panose="02020603050405020304" pitchFamily="18" charset="-78"/>
              </a:rPr>
              <a:t>المواهب الروحية وخدمة الكنيسة</a:t>
            </a:r>
            <a:endParaRPr lang="en-US" b="1" dirty="0">
              <a:solidFill>
                <a:srgbClr val="FFFF00"/>
              </a:solidFill>
              <a:latin typeface="Traditional Arabic" panose="02020603050405020304" pitchFamily="18" charset="-78"/>
              <a:cs typeface="Traditional Arabic" panose="02020603050405020304" pitchFamily="18" charset="-78"/>
            </a:endParaRPr>
          </a:p>
        </p:txBody>
      </p:sp>
      <p:sp>
        <p:nvSpPr>
          <p:cNvPr id="22532" name="Text Box 4"/>
          <p:cNvSpPr txBox="1">
            <a:spLocks noChangeArrowheads="1"/>
          </p:cNvSpPr>
          <p:nvPr/>
        </p:nvSpPr>
        <p:spPr bwMode="auto">
          <a:xfrm>
            <a:off x="381000" y="1447800"/>
            <a:ext cx="8153400" cy="3539430"/>
          </a:xfrm>
          <a:prstGeom prst="rect">
            <a:avLst/>
          </a:prstGeom>
          <a:solidFill>
            <a:schemeClr val="tx1"/>
          </a:solidFill>
          <a:ln>
            <a:noFill/>
          </a:ln>
          <a:effectLst/>
        </p:spPr>
        <p:txBody>
          <a:bodyPr>
            <a:spAutoFit/>
          </a:bodyPr>
          <a:lstStyle/>
          <a:p>
            <a:pPr marL="404813" indent="-404813"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1. الأشخاص الذين يخدمون في مجال موهبتهم سيجدون الأمر أكثر </a:t>
            </a:r>
            <a:r>
              <a:rPr lang="ar-JO" sz="3200" b="1" u="sng" dirty="0">
                <a:solidFill>
                  <a:srgbClr val="FFFF00"/>
                </a:solidFill>
                <a:latin typeface="Traditional Arabic" panose="02020603050405020304" pitchFamily="18" charset="-78"/>
                <a:cs typeface="Traditional Arabic" panose="02020603050405020304" pitchFamily="18" charset="-78"/>
              </a:rPr>
              <a:t>متعة</a:t>
            </a:r>
            <a:r>
              <a:rPr lang="ar-JO" sz="3200" b="1" dirty="0">
                <a:solidFill>
                  <a:schemeClr val="bg1"/>
                </a:solidFill>
                <a:latin typeface="Traditional Arabic" panose="02020603050405020304" pitchFamily="18" charset="-78"/>
                <a:cs typeface="Traditional Arabic" panose="02020603050405020304" pitchFamily="18" charset="-78"/>
              </a:rPr>
              <a:t>.</a:t>
            </a:r>
            <a:endParaRPr lang="en-US" sz="3200" b="1" i="1" u="sng" dirty="0">
              <a:solidFill>
                <a:srgbClr val="FFFF00"/>
              </a:solidFill>
              <a:latin typeface="Traditional Arabic" panose="02020603050405020304" pitchFamily="18" charset="-78"/>
              <a:cs typeface="Traditional Arabic" panose="02020603050405020304" pitchFamily="18" charset="-78"/>
            </a:endParaRPr>
          </a:p>
          <a:p>
            <a:pPr marL="404813" indent="-404813"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2. الأشخاص الذين يخدمون الآخَرين في الكنيسة باستخدام مواهبهم لن يتعرَّضوا </a:t>
            </a:r>
            <a:r>
              <a:rPr lang="ar-JO" sz="3200" b="1" u="sng" dirty="0">
                <a:solidFill>
                  <a:srgbClr val="FFFF00"/>
                </a:solidFill>
                <a:latin typeface="Traditional Arabic" panose="02020603050405020304" pitchFamily="18" charset="-78"/>
                <a:cs typeface="Traditional Arabic" panose="02020603050405020304" pitchFamily="18" charset="-78"/>
              </a:rPr>
              <a:t>للإنهاك والاحتراق الداخلي</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dirty="0">
                <a:solidFill>
                  <a:schemeClr val="bg1"/>
                </a:solidFill>
                <a:latin typeface="Traditional Arabic" panose="02020603050405020304" pitchFamily="18" charset="-78"/>
                <a:cs typeface="Traditional Arabic" panose="02020603050405020304" pitchFamily="18" charset="-78"/>
              </a:rPr>
              <a:t>بالسرعة ذاتها التي تحدث مع غيرهم.</a:t>
            </a:r>
            <a:endParaRPr lang="en-US" sz="3200" b="1" dirty="0">
              <a:solidFill>
                <a:schemeClr val="bg1"/>
              </a:solidFill>
              <a:latin typeface="Traditional Arabic" panose="02020603050405020304" pitchFamily="18" charset="-78"/>
              <a:cs typeface="Traditional Arabic" panose="02020603050405020304" pitchFamily="18" charset="-78"/>
            </a:endParaRPr>
          </a:p>
          <a:p>
            <a:pPr marL="404813" indent="-404813"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3. لن تواجه خدمات الكنيسة </a:t>
            </a:r>
            <a:r>
              <a:rPr lang="ar-JO" sz="3200" b="1" u="sng" dirty="0">
                <a:solidFill>
                  <a:srgbClr val="FFFF00"/>
                </a:solidFill>
                <a:latin typeface="Traditional Arabic" panose="02020603050405020304" pitchFamily="18" charset="-78"/>
                <a:cs typeface="Traditional Arabic" panose="02020603050405020304" pitchFamily="18" charset="-78"/>
              </a:rPr>
              <a:t>نقصًا</a:t>
            </a:r>
            <a:r>
              <a:rPr lang="ar-JO" sz="3200" b="1" dirty="0">
                <a:solidFill>
                  <a:schemeClr val="bg1"/>
                </a:solidFill>
                <a:latin typeface="Traditional Arabic" panose="02020603050405020304" pitchFamily="18" charset="-78"/>
                <a:cs typeface="Traditional Arabic" panose="02020603050405020304" pitchFamily="18" charset="-78"/>
              </a:rPr>
              <a:t> في العاملين فيها عندما يكون الناس تَوَّاقين ومُتحمِّسين لاستخدام مواهبهم الروحية.</a:t>
            </a:r>
            <a:endParaRPr lang="en-US" sz="32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98713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strips(downLeft)">
                                      <p:cBhvr>
                                        <p:cTn id="7" dur="1000"/>
                                        <p:tgtEl>
                                          <p:spTgt spid="22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strips(downLeft)">
                                      <p:cBhvr>
                                        <p:cTn id="12" dur="1000"/>
                                        <p:tgtEl>
                                          <p:spTgt spid="225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strips(downLeft)">
                                      <p:cBhvr>
                                        <p:cTn id="17" dur="1000"/>
                                        <p:tgtEl>
                                          <p:spTgt spid="225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990600"/>
          </a:xfrm>
          <a:solidFill>
            <a:schemeClr val="tx1"/>
          </a:solidFill>
        </p:spPr>
        <p:txBody>
          <a:bodyPr>
            <a:normAutofit/>
          </a:bodyPr>
          <a:lstStyle/>
          <a:p>
            <a:pPr rtl="1"/>
            <a:r>
              <a:rPr lang="ar-JO" sz="4800" b="1" dirty="0">
                <a:solidFill>
                  <a:srgbClr val="FFFF00"/>
                </a:solidFill>
                <a:latin typeface="Traditional Arabic" panose="02020603050405020304" pitchFamily="18" charset="-78"/>
                <a:cs typeface="Traditional Arabic" panose="02020603050405020304" pitchFamily="18" charset="-78"/>
              </a:rPr>
              <a:t>المواهب الروحية وخدمة الكنيسة</a:t>
            </a:r>
            <a:endParaRPr lang="en-US" sz="4800" b="1" dirty="0">
              <a:solidFill>
                <a:srgbClr val="FFFF00"/>
              </a:solidFill>
              <a:latin typeface="Traditional Arabic" panose="02020603050405020304" pitchFamily="18" charset="-78"/>
              <a:cs typeface="Traditional Arabic" panose="02020603050405020304" pitchFamily="18" charset="-78"/>
            </a:endParaRPr>
          </a:p>
        </p:txBody>
      </p:sp>
      <p:sp>
        <p:nvSpPr>
          <p:cNvPr id="22532" name="Text Box 4"/>
          <p:cNvSpPr txBox="1">
            <a:spLocks noChangeArrowheads="1"/>
          </p:cNvSpPr>
          <p:nvPr/>
        </p:nvSpPr>
        <p:spPr bwMode="auto">
          <a:xfrm>
            <a:off x="381000" y="1447800"/>
            <a:ext cx="8153400" cy="2308324"/>
          </a:xfrm>
          <a:prstGeom prst="rect">
            <a:avLst/>
          </a:prstGeom>
          <a:solidFill>
            <a:schemeClr val="tx1"/>
          </a:solidFill>
          <a:ln>
            <a:noFill/>
          </a:ln>
          <a:effectLst/>
        </p:spPr>
        <p:txBody>
          <a:bodyPr>
            <a:spAutoFit/>
          </a:bodyPr>
          <a:lstStyle/>
          <a:p>
            <a:pPr marL="404813" indent="-404813"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4. إنَّ استخدام مواهبنا الروحية في كنيستنا بصورةٍ واعيةٍ ومقصودةٍ سيساعد على إحداث </a:t>
            </a:r>
            <a:r>
              <a:rPr lang="ar-JO" sz="3200" b="1" u="sng" dirty="0">
                <a:solidFill>
                  <a:srgbClr val="FFFF00"/>
                </a:solidFill>
                <a:latin typeface="Traditional Arabic" panose="02020603050405020304" pitchFamily="18" charset="-78"/>
                <a:cs typeface="Traditional Arabic" panose="02020603050405020304" pitchFamily="18" charset="-78"/>
              </a:rPr>
              <a:t>تناغمٍ</a:t>
            </a:r>
            <a:r>
              <a:rPr lang="ar-JO" sz="3200" b="1" dirty="0">
                <a:solidFill>
                  <a:schemeClr val="bg1"/>
                </a:solidFill>
                <a:latin typeface="Traditional Arabic" panose="02020603050405020304" pitchFamily="18" charset="-78"/>
                <a:cs typeface="Traditional Arabic" panose="02020603050405020304" pitchFamily="18" charset="-78"/>
              </a:rPr>
              <a:t> و</a:t>
            </a:r>
            <a:r>
              <a:rPr lang="ar-JO" sz="3200" b="1" u="sng" dirty="0">
                <a:solidFill>
                  <a:srgbClr val="FFFF00"/>
                </a:solidFill>
                <a:latin typeface="Traditional Arabic" panose="02020603050405020304" pitchFamily="18" charset="-78"/>
                <a:cs typeface="Traditional Arabic" panose="02020603050405020304" pitchFamily="18" charset="-78"/>
              </a:rPr>
              <a:t>وحدةٍ</a:t>
            </a:r>
            <a:r>
              <a:rPr lang="ar-JO" sz="3200" b="1" dirty="0">
                <a:solidFill>
                  <a:schemeClr val="bg1"/>
                </a:solidFill>
                <a:latin typeface="Traditional Arabic" panose="02020603050405020304" pitchFamily="18" charset="-78"/>
                <a:cs typeface="Traditional Arabic" panose="02020603050405020304" pitchFamily="18" charset="-78"/>
              </a:rPr>
              <a:t> في كنيستنا.</a:t>
            </a:r>
            <a:endParaRPr lang="en-US" sz="3200" b="1" dirty="0">
              <a:solidFill>
                <a:schemeClr val="bg1"/>
              </a:solidFill>
              <a:latin typeface="Traditional Arabic" panose="02020603050405020304" pitchFamily="18" charset="-78"/>
              <a:cs typeface="Traditional Arabic" panose="02020603050405020304" pitchFamily="18" charset="-78"/>
            </a:endParaRPr>
          </a:p>
          <a:p>
            <a:pPr marL="404813" indent="-404813"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5 إنَّ العمل الذي يقوم به المؤمنون الذين يستخدمون مواهبهم الروحية بصورةٍ واعيةٍ ومقصودةٍ يؤدِّي إلى </a:t>
            </a:r>
            <a:r>
              <a:rPr lang="ar-JO" sz="3200" b="1" u="sng" dirty="0">
                <a:solidFill>
                  <a:srgbClr val="FFFF00"/>
                </a:solidFill>
                <a:latin typeface="Traditional Arabic" panose="02020603050405020304" pitchFamily="18" charset="-78"/>
                <a:cs typeface="Traditional Arabic" panose="02020603050405020304" pitchFamily="18" charset="-78"/>
              </a:rPr>
              <a:t>نتائج</a:t>
            </a:r>
            <a:r>
              <a:rPr lang="ar-JO" sz="3200" b="1" dirty="0">
                <a:solidFill>
                  <a:schemeClr val="bg1"/>
                </a:solidFill>
                <a:latin typeface="Traditional Arabic" panose="02020603050405020304" pitchFamily="18" charset="-78"/>
                <a:cs typeface="Traditional Arabic" panose="02020603050405020304" pitchFamily="18" charset="-78"/>
              </a:rPr>
              <a:t> بين الناس المخدومين.</a:t>
            </a:r>
            <a:endParaRPr lang="en-US" sz="32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14706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strips(downLeft)">
                                      <p:cBhvr>
                                        <p:cTn id="7" dur="1000"/>
                                        <p:tgtEl>
                                          <p:spTgt spid="22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strips(downLeft)">
                                      <p:cBhvr>
                                        <p:cTn id="12" dur="1000"/>
                                        <p:tgtEl>
                                          <p:spTgt spid="225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DSS"/>
          <p:cNvPicPr>
            <a:picLocks noGrp="1" noChangeAspect="1" noChangeArrowheads="1"/>
          </p:cNvPicPr>
          <p:nvPr>
            <p:ph/>
          </p:nvPr>
        </p:nvPicPr>
        <p:blipFill>
          <a:blip r:embed="rId2">
            <a:lum bright="-36000"/>
            <a:extLst>
              <a:ext uri="{28A0092B-C50C-407E-A947-70E740481C1C}">
                <a14:useLocalDpi xmlns:a14="http://schemas.microsoft.com/office/drawing/2010/main" val="0"/>
              </a:ext>
            </a:extLst>
          </a:blip>
          <a:srcRect/>
          <a:stretch>
            <a:fillRect/>
          </a:stretch>
        </p:blipFill>
        <p:spPr>
          <a:xfrm>
            <a:off x="0" y="-19050"/>
            <a:ext cx="9144000" cy="6897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Rectangle 6"/>
          <p:cNvSpPr>
            <a:spLocks noChangeArrowheads="1"/>
          </p:cNvSpPr>
          <p:nvPr/>
        </p:nvSpPr>
        <p:spPr bwMode="auto">
          <a:xfrm>
            <a:off x="685799" y="1295400"/>
            <a:ext cx="7848601" cy="1754326"/>
          </a:xfrm>
          <a:prstGeom prst="rect">
            <a:avLst/>
          </a:prstGeom>
          <a:solidFill>
            <a:schemeClr val="tx1"/>
          </a:solidFill>
          <a:ln>
            <a:noFill/>
          </a:ln>
          <a:effectLst/>
        </p:spPr>
        <p:txBody>
          <a:bodyPr wrap="square">
            <a:spAutoFit/>
          </a:bodyPr>
          <a:lstStyle/>
          <a:p>
            <a:pPr algn="r" rtl="1">
              <a:spcBef>
                <a:spcPct val="50000"/>
              </a:spcBef>
            </a:pPr>
            <a:r>
              <a:rPr lang="ar-JO" sz="3600" b="1" dirty="0">
                <a:solidFill>
                  <a:schemeClr val="bg1"/>
                </a:solidFill>
                <a:latin typeface="Traditional Arabic" panose="02020603050405020304" pitchFamily="18" charset="-78"/>
                <a:cs typeface="Traditional Arabic" panose="02020603050405020304" pitchFamily="18" charset="-78"/>
              </a:rPr>
              <a:t>يستخدم الرسول بولس كلمتين عندما يشير إلى المواهب الروحية. هاتان الكلمتان مترادفتان، وتُستخدَمان بصورةٍ تبادليَّةٍ (1كورنثوس 12: 31- 14: 1).</a:t>
            </a:r>
            <a:endParaRPr lang="en-US" sz="3600" b="1" dirty="0">
              <a:solidFill>
                <a:schemeClr val="bg1"/>
              </a:solidFill>
              <a:latin typeface="Traditional Arabic" panose="02020603050405020304" pitchFamily="18" charset="-78"/>
              <a:cs typeface="Traditional Arabic" panose="02020603050405020304" pitchFamily="18" charset="-78"/>
            </a:endParaRPr>
          </a:p>
        </p:txBody>
      </p:sp>
      <p:sp>
        <p:nvSpPr>
          <p:cNvPr id="52231" name="Rectangle 7"/>
          <p:cNvSpPr>
            <a:spLocks noChangeArrowheads="1"/>
          </p:cNvSpPr>
          <p:nvPr/>
        </p:nvSpPr>
        <p:spPr bwMode="auto">
          <a:xfrm>
            <a:off x="685798" y="3810000"/>
            <a:ext cx="8077201" cy="1754326"/>
          </a:xfrm>
          <a:prstGeom prst="rect">
            <a:avLst/>
          </a:prstGeom>
          <a:solidFill>
            <a:schemeClr val="tx1"/>
          </a:solidFill>
          <a:ln>
            <a:noFill/>
          </a:ln>
          <a:effectLst/>
        </p:spPr>
        <p:txBody>
          <a:bodyPr wrap="square">
            <a:spAutoFit/>
          </a:bodyPr>
          <a:lstStyle/>
          <a:p>
            <a:pPr algn="r" rtl="1"/>
            <a:r>
              <a:rPr lang="ar-JO" sz="3600" b="1" dirty="0">
                <a:solidFill>
                  <a:schemeClr val="bg1"/>
                </a:solidFill>
                <a:latin typeface="Traditional Arabic" panose="02020603050405020304" pitchFamily="18" charset="-78"/>
                <a:cs typeface="Traditional Arabic" panose="02020603050405020304" pitchFamily="18" charset="-78"/>
              </a:rPr>
              <a:t>الكلمة (</a:t>
            </a:r>
            <a:r>
              <a:rPr lang="en-US" sz="3600" b="1" i="1" dirty="0" err="1">
                <a:solidFill>
                  <a:schemeClr val="bg1"/>
                </a:solidFill>
                <a:latin typeface="Traditional Arabic" panose="02020603050405020304" pitchFamily="18" charset="-78"/>
                <a:cs typeface="Traditional Arabic" panose="02020603050405020304" pitchFamily="18" charset="-78"/>
              </a:rPr>
              <a:t>Pneumatika</a:t>
            </a:r>
            <a:r>
              <a:rPr lang="ar-JO" sz="3600" b="1" dirty="0">
                <a:solidFill>
                  <a:schemeClr val="bg1"/>
                </a:solidFill>
                <a:latin typeface="Traditional Arabic" panose="02020603050405020304" pitchFamily="18" charset="-78"/>
                <a:cs typeface="Traditional Arabic" panose="02020603050405020304" pitchFamily="18" charset="-78"/>
              </a:rPr>
              <a:t>) في 1كورنثوس 12: 1 و 14: 1 تأتي من الكلمة اليونانية المستخدمة للإشارة إلى كلمة "روح" وتدلُّ على شيء مملوء بالروح القدس. وتُترجَم بتعبير "المواهب الروحية".</a:t>
            </a:r>
          </a:p>
        </p:txBody>
      </p:sp>
      <p:sp>
        <p:nvSpPr>
          <p:cNvPr id="52232" name="Text Box 8"/>
          <p:cNvSpPr txBox="1">
            <a:spLocks noChangeArrowheads="1"/>
          </p:cNvSpPr>
          <p:nvPr/>
        </p:nvSpPr>
        <p:spPr bwMode="auto">
          <a:xfrm>
            <a:off x="0" y="0"/>
            <a:ext cx="9144000" cy="1092607"/>
          </a:xfrm>
          <a:prstGeom prst="rect">
            <a:avLst/>
          </a:prstGeom>
          <a:solidFill>
            <a:schemeClr val="tx1"/>
          </a:solidFill>
          <a:ln>
            <a:noFill/>
          </a:ln>
          <a:effectLst/>
        </p:spPr>
        <p:txBody>
          <a:bodyPr>
            <a:spAutoFit/>
          </a:bodyPr>
          <a:lstStyle/>
          <a:p>
            <a:pPr algn="ctr" rtl="1">
              <a:spcBef>
                <a:spcPct val="50000"/>
              </a:spcBef>
            </a:pPr>
            <a:r>
              <a:rPr lang="ar-JO" sz="6500" b="1" dirty="0">
                <a:solidFill>
                  <a:srgbClr val="FFFF00"/>
                </a:solidFill>
                <a:latin typeface="Traditional Arabic" panose="02020603050405020304" pitchFamily="18" charset="-78"/>
                <a:cs typeface="Traditional Arabic" panose="02020603050405020304" pitchFamily="18" charset="-78"/>
              </a:rPr>
              <a:t>تعريف المواهب الروحية</a:t>
            </a:r>
            <a:endParaRPr lang="en-US" sz="6500" b="1" dirty="0">
              <a:solidFill>
                <a:srgbClr val="FFFF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89354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additive="base">
                                        <p:cTn id="7" dur="500" fill="hold"/>
                                        <p:tgtEl>
                                          <p:spTgt spid="52231"/>
                                        </p:tgtEl>
                                        <p:attrNameLst>
                                          <p:attrName>ppt_x</p:attrName>
                                        </p:attrNameLst>
                                      </p:cBhvr>
                                      <p:tavLst>
                                        <p:tav tm="0">
                                          <p:val>
                                            <p:strVal val="#ppt_x"/>
                                          </p:val>
                                        </p:tav>
                                        <p:tav tm="100000">
                                          <p:val>
                                            <p:strVal val="#ppt_x"/>
                                          </p:val>
                                        </p:tav>
                                      </p:tavLst>
                                    </p:anim>
                                    <p:anim calcmode="lin" valueType="num">
                                      <p:cBhvr additive="base">
                                        <p:cTn id="8" dur="500" fill="hold"/>
                                        <p:tgtEl>
                                          <p:spTgt spid="52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417638"/>
          </a:xfrm>
          <a:solidFill>
            <a:schemeClr val="tx1"/>
          </a:solidFill>
        </p:spPr>
        <p:txBody>
          <a:bodyPr>
            <a:normAutofit/>
          </a:bodyPr>
          <a:lstStyle/>
          <a:p>
            <a:pPr rtl="1"/>
            <a:r>
              <a:rPr lang="ar-JO" sz="4800" b="1" dirty="0">
                <a:solidFill>
                  <a:srgbClr val="FFFF00"/>
                </a:solidFill>
                <a:latin typeface="Traditional Arabic" panose="02020603050405020304" pitchFamily="18" charset="-78"/>
                <a:cs typeface="Traditional Arabic" panose="02020603050405020304" pitchFamily="18" charset="-78"/>
              </a:rPr>
              <a:t>الغرض من المواهب الروحية</a:t>
            </a:r>
            <a:endParaRPr lang="en-US" sz="4800" b="1" dirty="0">
              <a:solidFill>
                <a:srgbClr val="FFFF00"/>
              </a:solidFill>
              <a:latin typeface="Traditional Arabic" panose="02020603050405020304" pitchFamily="18" charset="-78"/>
              <a:cs typeface="Traditional Arabic" panose="02020603050405020304" pitchFamily="18" charset="-78"/>
            </a:endParaRPr>
          </a:p>
        </p:txBody>
      </p:sp>
      <p:pic>
        <p:nvPicPr>
          <p:cNvPr id="25605" name="Picture 5" descr="church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222" y="3468511"/>
            <a:ext cx="2819400" cy="335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Text Box 4"/>
          <p:cNvSpPr txBox="1">
            <a:spLocks noChangeArrowheads="1"/>
          </p:cNvSpPr>
          <p:nvPr/>
        </p:nvSpPr>
        <p:spPr bwMode="auto">
          <a:xfrm>
            <a:off x="2514600" y="1600200"/>
            <a:ext cx="6584245" cy="3754874"/>
          </a:xfrm>
          <a:prstGeom prst="rect">
            <a:avLst/>
          </a:prstGeom>
          <a:solidFill>
            <a:schemeClr val="tx1"/>
          </a:solidFill>
          <a:ln>
            <a:noFill/>
          </a:ln>
          <a:effectLst/>
        </p:spPr>
        <p:txBody>
          <a:bodyPr wrap="square">
            <a:spAutoFit/>
          </a:bodyPr>
          <a:lstStyle/>
          <a:p>
            <a:pPr algn="r" rtl="1">
              <a:spcBef>
                <a:spcPct val="50000"/>
              </a:spcBef>
            </a:pPr>
            <a:r>
              <a:rPr lang="ar-JO" sz="2800" b="1" dirty="0">
                <a:solidFill>
                  <a:schemeClr val="bg1"/>
                </a:solidFill>
                <a:latin typeface="Traditional Arabic" panose="02020603050405020304" pitchFamily="18" charset="-78"/>
                <a:cs typeface="Traditional Arabic" panose="02020603050405020304" pitchFamily="18" charset="-78"/>
              </a:rPr>
              <a:t>الغرض الرئيسي من المواهب الروحية هو </a:t>
            </a:r>
            <a:r>
              <a:rPr lang="ar-JO" sz="2800" b="1" u="sng" dirty="0">
                <a:solidFill>
                  <a:srgbClr val="FFFF00"/>
                </a:solidFill>
                <a:latin typeface="Traditional Arabic" panose="02020603050405020304" pitchFamily="18" charset="-78"/>
                <a:cs typeface="Traditional Arabic" panose="02020603050405020304" pitchFamily="18" charset="-78"/>
              </a:rPr>
              <a:t>بُنيان</a:t>
            </a:r>
            <a:r>
              <a:rPr lang="ar-JO" sz="2800" b="1" dirty="0">
                <a:solidFill>
                  <a:schemeClr val="bg1"/>
                </a:solidFill>
                <a:latin typeface="Traditional Arabic" panose="02020603050405020304" pitchFamily="18" charset="-78"/>
                <a:cs typeface="Traditional Arabic" panose="02020603050405020304" pitchFamily="18" charset="-78"/>
              </a:rPr>
              <a:t> حياة المؤمنين الآخَرين (1كورنثوس 14: 12)</a:t>
            </a:r>
          </a:p>
          <a:p>
            <a:pPr algn="r" rtl="1">
              <a:spcBef>
                <a:spcPct val="50000"/>
              </a:spcBef>
            </a:pPr>
            <a:r>
              <a:rPr lang="ar-JO" sz="2800" b="1" dirty="0">
                <a:solidFill>
                  <a:schemeClr val="bg1"/>
                </a:solidFill>
                <a:latin typeface="Traditional Arabic" panose="02020603050405020304" pitchFamily="18" charset="-78"/>
                <a:cs typeface="Traditional Arabic" panose="02020603050405020304" pitchFamily="18" charset="-78"/>
              </a:rPr>
              <a:t>يجب أن يحدث هذا البُنيان داخل </a:t>
            </a:r>
            <a:r>
              <a:rPr lang="ar-JO" sz="2800" b="1" u="sng" dirty="0">
                <a:solidFill>
                  <a:srgbClr val="FFFF00"/>
                </a:solidFill>
                <a:latin typeface="Traditional Arabic" panose="02020603050405020304" pitchFamily="18" charset="-78"/>
                <a:cs typeface="Traditional Arabic" panose="02020603050405020304" pitchFamily="18" charset="-78"/>
              </a:rPr>
              <a:t>الكنيسة</a:t>
            </a:r>
            <a:r>
              <a:rPr lang="ar-JO" sz="2800" b="1" dirty="0">
                <a:solidFill>
                  <a:schemeClr val="bg1"/>
                </a:solidFill>
                <a:latin typeface="Traditional Arabic" panose="02020603050405020304" pitchFamily="18" charset="-78"/>
                <a:cs typeface="Traditional Arabic" panose="02020603050405020304" pitchFamily="18" charset="-78"/>
              </a:rPr>
              <a:t> (1كورنثوس 14: 12؛ أفسس 4: 12).</a:t>
            </a:r>
          </a:p>
          <a:p>
            <a:pPr algn="r" rtl="1">
              <a:spcBef>
                <a:spcPct val="50000"/>
              </a:spcBef>
            </a:pPr>
            <a:r>
              <a:rPr lang="ar-JO" sz="2800" b="1" dirty="0">
                <a:solidFill>
                  <a:schemeClr val="bg1"/>
                </a:solidFill>
                <a:latin typeface="Traditional Arabic" panose="02020603050405020304" pitchFamily="18" charset="-78"/>
                <a:cs typeface="Traditional Arabic" panose="02020603050405020304" pitchFamily="18" charset="-78"/>
              </a:rPr>
              <a:t>يحدث هذا البُنيان أيضًا </a:t>
            </a:r>
            <a:r>
              <a:rPr lang="ar-JO" sz="2800" b="1" u="sng" dirty="0">
                <a:solidFill>
                  <a:srgbClr val="FFFF00"/>
                </a:solidFill>
                <a:latin typeface="Traditional Arabic" panose="02020603050405020304" pitchFamily="18" charset="-78"/>
                <a:cs typeface="Traditional Arabic" panose="02020603050405020304" pitchFamily="18" charset="-78"/>
              </a:rPr>
              <a:t>خارج</a:t>
            </a:r>
            <a:r>
              <a:rPr lang="ar-JO" sz="2800" b="1" dirty="0">
                <a:solidFill>
                  <a:schemeClr val="bg1"/>
                </a:solidFill>
                <a:latin typeface="Traditional Arabic" panose="02020603050405020304" pitchFamily="18" charset="-78"/>
                <a:cs typeface="Traditional Arabic" panose="02020603050405020304" pitchFamily="18" charset="-78"/>
              </a:rPr>
              <a:t> </a:t>
            </a:r>
            <a:r>
              <a:rPr lang="ar-JO" sz="2800" b="1" u="sng" dirty="0">
                <a:solidFill>
                  <a:srgbClr val="FFFF00"/>
                </a:solidFill>
                <a:latin typeface="Traditional Arabic" panose="02020603050405020304" pitchFamily="18" charset="-78"/>
                <a:cs typeface="Traditional Arabic" panose="02020603050405020304" pitchFamily="18" charset="-78"/>
              </a:rPr>
              <a:t>الكنيسة</a:t>
            </a:r>
            <a:r>
              <a:rPr lang="ar-JO" sz="2800" b="1" dirty="0">
                <a:solidFill>
                  <a:srgbClr val="FFFF00"/>
                </a:solidFill>
                <a:latin typeface="Traditional Arabic" panose="02020603050405020304" pitchFamily="18" charset="-78"/>
                <a:cs typeface="Traditional Arabic" panose="02020603050405020304" pitchFamily="18" charset="-78"/>
              </a:rPr>
              <a:t> </a:t>
            </a:r>
            <a:r>
              <a:rPr lang="ar-JO" sz="2800" b="1" dirty="0">
                <a:solidFill>
                  <a:schemeClr val="bg1"/>
                </a:solidFill>
                <a:latin typeface="Traditional Arabic" panose="02020603050405020304" pitchFamily="18" charset="-78"/>
                <a:cs typeface="Traditional Arabic" panose="02020603050405020304" pitchFamily="18" charset="-78"/>
              </a:rPr>
              <a:t>(1بطرس 4: 10).</a:t>
            </a:r>
          </a:p>
          <a:p>
            <a:pPr algn="r" rtl="1">
              <a:spcBef>
                <a:spcPct val="50000"/>
              </a:spcBef>
            </a:pPr>
            <a:r>
              <a:rPr lang="ar-JO" sz="2800" b="1" dirty="0">
                <a:solidFill>
                  <a:schemeClr val="bg1"/>
                </a:solidFill>
                <a:latin typeface="Traditional Arabic" panose="02020603050405020304" pitchFamily="18" charset="-78"/>
                <a:cs typeface="Traditional Arabic" panose="02020603050405020304" pitchFamily="18" charset="-78"/>
              </a:rPr>
              <a:t>المواهب الروحية ليست من أجل </a:t>
            </a:r>
            <a:r>
              <a:rPr lang="ar-JO" sz="2800" b="1" u="sng" dirty="0">
                <a:solidFill>
                  <a:srgbClr val="FFFF00"/>
                </a:solidFill>
                <a:latin typeface="Traditional Arabic" panose="02020603050405020304" pitchFamily="18" charset="-78"/>
                <a:cs typeface="Traditional Arabic" panose="02020603050405020304" pitchFamily="18" charset="-78"/>
              </a:rPr>
              <a:t>بُنيان</a:t>
            </a:r>
            <a:r>
              <a:rPr lang="ar-JO" sz="2800" b="1" dirty="0">
                <a:solidFill>
                  <a:schemeClr val="bg1"/>
                </a:solidFill>
                <a:latin typeface="Traditional Arabic" panose="02020603050405020304" pitchFamily="18" charset="-78"/>
                <a:cs typeface="Traditional Arabic" panose="02020603050405020304" pitchFamily="18" charset="-78"/>
              </a:rPr>
              <a:t> </a:t>
            </a:r>
            <a:r>
              <a:rPr lang="ar-JO" sz="2800" b="1" u="sng" dirty="0">
                <a:solidFill>
                  <a:srgbClr val="FFFF00"/>
                </a:solidFill>
                <a:latin typeface="Traditional Arabic" panose="02020603050405020304" pitchFamily="18" charset="-78"/>
                <a:cs typeface="Traditional Arabic" panose="02020603050405020304" pitchFamily="18" charset="-78"/>
              </a:rPr>
              <a:t>الحياة الشخصيَّة</a:t>
            </a:r>
            <a:r>
              <a:rPr lang="ar-JO" sz="2800" b="1" dirty="0">
                <a:solidFill>
                  <a:srgbClr val="FFFF00"/>
                </a:solidFill>
                <a:latin typeface="Traditional Arabic" panose="02020603050405020304" pitchFamily="18" charset="-78"/>
                <a:cs typeface="Traditional Arabic" panose="02020603050405020304" pitchFamily="18" charset="-78"/>
              </a:rPr>
              <a:t> </a:t>
            </a:r>
            <a:r>
              <a:rPr lang="ar-JO" sz="2800" b="1" dirty="0">
                <a:solidFill>
                  <a:schemeClr val="bg1"/>
                </a:solidFill>
                <a:latin typeface="Traditional Arabic" panose="02020603050405020304" pitchFamily="18" charset="-78"/>
                <a:cs typeface="Traditional Arabic" panose="02020603050405020304" pitchFamily="18" charset="-78"/>
              </a:rPr>
              <a:t>للمؤمن الذي يمتلكها.</a:t>
            </a:r>
            <a:endParaRPr lang="en-US" sz="2800" b="1" dirty="0">
              <a:solidFill>
                <a:schemeClr val="bg1"/>
              </a:solidFill>
              <a:latin typeface="Traditional Arabic" panose="02020603050405020304" pitchFamily="18" charset="-78"/>
              <a:cs typeface="Traditional Arabic" panose="02020603050405020304" pitchFamily="18" charset="-78"/>
            </a:endParaRPr>
          </a:p>
        </p:txBody>
      </p:sp>
      <p:pic>
        <p:nvPicPr>
          <p:cNvPr id="25607" name="Picture 7" descr="bd06518_"/>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155" y="1600200"/>
            <a:ext cx="2172255" cy="16800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449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additive="base">
                                        <p:cTn id="7" dur="500" fill="hold"/>
                                        <p:tgtEl>
                                          <p:spTgt spid="256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4">
                                            <p:txEl>
                                              <p:pRg st="0" end="0"/>
                                            </p:txEl>
                                          </p:spTgt>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25607"/>
                                        </p:tgtEl>
                                        <p:attrNameLst>
                                          <p:attrName>style.visibility</p:attrName>
                                        </p:attrNameLst>
                                      </p:cBhvr>
                                      <p:to>
                                        <p:strVal val="visible"/>
                                      </p:to>
                                    </p:set>
                                    <p:animEffect transition="in" filter="dissolve">
                                      <p:cBhvr>
                                        <p:cTn id="11" dur="500"/>
                                        <p:tgtEl>
                                          <p:spTgt spid="2560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5604">
                                            <p:txEl>
                                              <p:pRg st="1" end="1"/>
                                            </p:txEl>
                                          </p:spTgt>
                                        </p:tgtEl>
                                        <p:attrNameLst>
                                          <p:attrName>style.visibility</p:attrName>
                                        </p:attrNameLst>
                                      </p:cBhvr>
                                      <p:to>
                                        <p:strVal val="visible"/>
                                      </p:to>
                                    </p:set>
                                    <p:anim calcmode="lin" valueType="num">
                                      <p:cBhvr additive="base">
                                        <p:cTn id="16"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5604">
                                            <p:txEl>
                                              <p:pRg st="1" end="1"/>
                                            </p:txEl>
                                          </p:spTgt>
                                        </p:tgtEl>
                                        <p:attrNameLst>
                                          <p:attrName>ppt_y</p:attrName>
                                        </p:attrNameLst>
                                      </p:cBhvr>
                                      <p:tavLst>
                                        <p:tav tm="0">
                                          <p:val>
                                            <p:strVal val="1+#ppt_h/2"/>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25605"/>
                                        </p:tgtEl>
                                        <p:attrNameLst>
                                          <p:attrName>style.visibility</p:attrName>
                                        </p:attrNameLst>
                                      </p:cBhvr>
                                      <p:to>
                                        <p:strVal val="visible"/>
                                      </p:to>
                                    </p:set>
                                    <p:animEffect transition="in" filter="dissolve">
                                      <p:cBhvr>
                                        <p:cTn id="20" dur="500"/>
                                        <p:tgtEl>
                                          <p:spTgt spid="2560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4">
                                            <p:txEl>
                                              <p:pRg st="2" end="2"/>
                                            </p:txEl>
                                          </p:spTgt>
                                        </p:tgtEl>
                                        <p:attrNameLst>
                                          <p:attrName>style.visibility</p:attrName>
                                        </p:attrNameLst>
                                      </p:cBhvr>
                                      <p:to>
                                        <p:strVal val="visible"/>
                                      </p:to>
                                    </p:set>
                                    <p:anim calcmode="lin" valueType="num">
                                      <p:cBhvr additive="base">
                                        <p:cTn id="25" dur="5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4">
                                            <p:txEl>
                                              <p:pRg st="3" end="3"/>
                                            </p:txEl>
                                          </p:spTgt>
                                        </p:tgtEl>
                                        <p:attrNameLst>
                                          <p:attrName>style.visibility</p:attrName>
                                        </p:attrNameLst>
                                      </p:cBhvr>
                                      <p:to>
                                        <p:strVal val="visible"/>
                                      </p:to>
                                    </p:set>
                                    <p:anim calcmode="lin" valueType="num">
                                      <p:cBhvr additive="base">
                                        <p:cTn id="31" dur="5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600200"/>
          </a:xfrm>
          <a:solidFill>
            <a:schemeClr val="tx1"/>
          </a:solidFill>
        </p:spPr>
        <p:txBody>
          <a:bodyPr>
            <a:normAutofit/>
          </a:bodyPr>
          <a:lstStyle/>
          <a:p>
            <a:pPr rtl="1"/>
            <a:r>
              <a:rPr lang="ar-JO" b="1" dirty="0">
                <a:solidFill>
                  <a:srgbClr val="FFFF00"/>
                </a:solidFill>
                <a:latin typeface="Traditional Arabic" panose="02020603050405020304" pitchFamily="18" charset="-78"/>
                <a:cs typeface="Traditional Arabic" panose="02020603050405020304" pitchFamily="18" charset="-78"/>
              </a:rPr>
              <a:t>الأمور التي تعوق اكتشاف</a:t>
            </a:r>
            <a:br>
              <a:rPr lang="ar-JO" b="1" dirty="0">
                <a:solidFill>
                  <a:srgbClr val="FFFF00"/>
                </a:solidFill>
                <a:latin typeface="Traditional Arabic" panose="02020603050405020304" pitchFamily="18" charset="-78"/>
                <a:cs typeface="Traditional Arabic" panose="02020603050405020304" pitchFamily="18" charset="-78"/>
              </a:rPr>
            </a:br>
            <a:r>
              <a:rPr lang="ar-JO" b="1" dirty="0">
                <a:solidFill>
                  <a:srgbClr val="FFFF00"/>
                </a:solidFill>
                <a:latin typeface="Traditional Arabic" panose="02020603050405020304" pitchFamily="18" charset="-78"/>
                <a:cs typeface="Traditional Arabic" panose="02020603050405020304" pitchFamily="18" charset="-78"/>
              </a:rPr>
              <a:t>مواهبك الروحية</a:t>
            </a:r>
            <a:endParaRPr lang="en-US" b="1" dirty="0">
              <a:solidFill>
                <a:srgbClr val="FFFF00"/>
              </a:solidFill>
              <a:latin typeface="Traditional Arabic" panose="02020603050405020304" pitchFamily="18" charset="-78"/>
              <a:cs typeface="Traditional Arabic" panose="02020603050405020304" pitchFamily="18" charset="-78"/>
            </a:endParaRPr>
          </a:p>
        </p:txBody>
      </p:sp>
      <p:sp>
        <p:nvSpPr>
          <p:cNvPr id="26628" name="Text Box 4"/>
          <p:cNvSpPr txBox="1">
            <a:spLocks noChangeArrowheads="1"/>
          </p:cNvSpPr>
          <p:nvPr/>
        </p:nvSpPr>
        <p:spPr bwMode="auto">
          <a:xfrm>
            <a:off x="228600" y="1752600"/>
            <a:ext cx="8763000" cy="4031873"/>
          </a:xfrm>
          <a:prstGeom prst="rect">
            <a:avLst/>
          </a:prstGeom>
          <a:solidFill>
            <a:schemeClr val="tx1"/>
          </a:solid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r" rtl="1">
              <a:spcBef>
                <a:spcPct val="50000"/>
              </a:spcBef>
              <a:buFontTx/>
              <a:buAutoNum type="arabicPeriod"/>
            </a:pPr>
            <a:r>
              <a:rPr lang="ar-JO" sz="3200" b="1" dirty="0">
                <a:solidFill>
                  <a:schemeClr val="bg1"/>
                </a:solidFill>
                <a:latin typeface="Traditional Arabic" panose="02020603050405020304" pitchFamily="18" charset="-78"/>
                <a:cs typeface="Traditional Arabic" panose="02020603050405020304" pitchFamily="18" charset="-78"/>
              </a:rPr>
              <a:t>إذا كنتَ لستَ </a:t>
            </a:r>
            <a:r>
              <a:rPr lang="ar-JO" sz="3200" b="1" u="sng" dirty="0">
                <a:solidFill>
                  <a:srgbClr val="FFFF00"/>
                </a:solidFill>
                <a:latin typeface="Traditional Arabic" panose="02020603050405020304" pitchFamily="18" charset="-78"/>
                <a:cs typeface="Traditional Arabic" panose="02020603050405020304" pitchFamily="18" charset="-78"/>
              </a:rPr>
              <a:t>مسيحيًّا حقيقيًّا</a:t>
            </a:r>
            <a:r>
              <a:rPr lang="ar-JO" sz="3200" b="1" dirty="0">
                <a:solidFill>
                  <a:schemeClr val="bg1"/>
                </a:solidFill>
                <a:latin typeface="Traditional Arabic" panose="02020603050405020304" pitchFamily="18" charset="-78"/>
                <a:cs typeface="Traditional Arabic" panose="02020603050405020304" pitchFamily="18" charset="-78"/>
              </a:rPr>
              <a:t>.</a:t>
            </a:r>
            <a:endParaRPr lang="en-US" sz="3200" b="1" i="1" u="sng" dirty="0">
              <a:solidFill>
                <a:srgbClr val="FFFF00"/>
              </a:solidFill>
              <a:latin typeface="Traditional Arabic" panose="02020603050405020304" pitchFamily="18" charset="-78"/>
              <a:cs typeface="Traditional Arabic" panose="02020603050405020304" pitchFamily="18" charset="-78"/>
            </a:endParaRPr>
          </a:p>
          <a:p>
            <a:pPr algn="r" rtl="1">
              <a:spcBef>
                <a:spcPct val="50000"/>
              </a:spcBef>
              <a:buFontTx/>
              <a:buAutoNum type="arabicPeriod"/>
            </a:pPr>
            <a:r>
              <a:rPr lang="ar-JO" sz="3200" b="1" dirty="0">
                <a:solidFill>
                  <a:schemeClr val="bg1"/>
                </a:solidFill>
                <a:latin typeface="Traditional Arabic" panose="02020603050405020304" pitchFamily="18" charset="-78"/>
                <a:cs typeface="Traditional Arabic" panose="02020603050405020304" pitchFamily="18" charset="-78"/>
              </a:rPr>
              <a:t>أن تعيش حياةً تتميَّز بكونها </a:t>
            </a:r>
            <a:r>
              <a:rPr lang="ar-JO" sz="3200" b="1" u="sng" dirty="0">
                <a:solidFill>
                  <a:srgbClr val="FFFF00"/>
                </a:solidFill>
                <a:latin typeface="Traditional Arabic" panose="02020603050405020304" pitchFamily="18" charset="-78"/>
                <a:cs typeface="Traditional Arabic" panose="02020603050405020304" pitchFamily="18" charset="-78"/>
              </a:rPr>
              <a:t>تحت سيطرة الخطية</a:t>
            </a:r>
            <a:r>
              <a:rPr lang="ar-JO" sz="3200" b="1" dirty="0">
                <a:solidFill>
                  <a:schemeClr val="bg1"/>
                </a:solidFill>
                <a:latin typeface="Traditional Arabic" panose="02020603050405020304" pitchFamily="18" charset="-78"/>
                <a:cs typeface="Traditional Arabic" panose="02020603050405020304" pitchFamily="18" charset="-78"/>
              </a:rPr>
              <a:t>.</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buFontTx/>
              <a:buAutoNum type="arabicPeriod"/>
            </a:pPr>
            <a:r>
              <a:rPr lang="ar-JO" sz="3200" b="1" dirty="0">
                <a:solidFill>
                  <a:schemeClr val="bg1"/>
                </a:solidFill>
                <a:latin typeface="Traditional Arabic" panose="02020603050405020304" pitchFamily="18" charset="-78"/>
                <a:cs typeface="Traditional Arabic" panose="02020603050405020304" pitchFamily="18" charset="-78"/>
              </a:rPr>
              <a:t>إذا كنتَ تحاول أن </a:t>
            </a:r>
            <a:r>
              <a:rPr lang="ar-JO" sz="3200" b="1" u="sng" dirty="0">
                <a:solidFill>
                  <a:srgbClr val="FFFF00"/>
                </a:solidFill>
                <a:latin typeface="Traditional Arabic" panose="02020603050405020304" pitchFamily="18" charset="-78"/>
                <a:cs typeface="Traditional Arabic" panose="02020603050405020304" pitchFamily="18" charset="-78"/>
              </a:rPr>
              <a:t>تُقلِّد</a:t>
            </a:r>
            <a:r>
              <a:rPr lang="ar-JO" sz="3200" b="1" dirty="0">
                <a:solidFill>
                  <a:schemeClr val="bg1"/>
                </a:solidFill>
                <a:latin typeface="Traditional Arabic" panose="02020603050405020304" pitchFamily="18" charset="-78"/>
                <a:cs typeface="Traditional Arabic" panose="02020603050405020304" pitchFamily="18" charset="-78"/>
              </a:rPr>
              <a:t> موهبة مؤمنٍ آخَر.</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buFontTx/>
              <a:buAutoNum type="arabicPeriod"/>
            </a:pPr>
            <a:r>
              <a:rPr lang="ar-JO" sz="3200" b="1" dirty="0">
                <a:solidFill>
                  <a:schemeClr val="bg1"/>
                </a:solidFill>
                <a:latin typeface="Traditional Arabic" panose="02020603050405020304" pitchFamily="18" charset="-78"/>
                <a:cs typeface="Traditional Arabic" panose="02020603050405020304" pitchFamily="18" charset="-78"/>
              </a:rPr>
              <a:t>إذا كان لديك فكرٌ </a:t>
            </a:r>
            <a:r>
              <a:rPr lang="ar-JO" sz="3200" b="1" u="sng" dirty="0">
                <a:solidFill>
                  <a:srgbClr val="FFFF00"/>
                </a:solidFill>
                <a:latin typeface="Traditional Arabic" panose="02020603050405020304" pitchFamily="18" charset="-78"/>
                <a:cs typeface="Traditional Arabic" panose="02020603050405020304" pitchFamily="18" charset="-78"/>
              </a:rPr>
              <a:t>محدَّدٌ مُسبَّقًا</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dirty="0">
                <a:solidFill>
                  <a:schemeClr val="bg1"/>
                </a:solidFill>
                <a:latin typeface="Traditional Arabic" panose="02020603050405020304" pitchFamily="18" charset="-78"/>
                <a:cs typeface="Traditional Arabic" panose="02020603050405020304" pitchFamily="18" charset="-78"/>
              </a:rPr>
              <a:t>بأنَّك تمتلك موهبةً معيَّنة.</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buFontTx/>
              <a:buAutoNum type="arabicPeriod"/>
            </a:pPr>
            <a:r>
              <a:rPr lang="ar-JO" sz="3200" b="1" dirty="0">
                <a:solidFill>
                  <a:schemeClr val="bg1"/>
                </a:solidFill>
                <a:latin typeface="Traditional Arabic" panose="02020603050405020304" pitchFamily="18" charset="-78"/>
                <a:cs typeface="Traditional Arabic" panose="02020603050405020304" pitchFamily="18" charset="-78"/>
              </a:rPr>
              <a:t>الفشل في </a:t>
            </a:r>
            <a:r>
              <a:rPr lang="ar-JO" sz="3200" b="1" u="sng" dirty="0">
                <a:solidFill>
                  <a:srgbClr val="FFFF00"/>
                </a:solidFill>
                <a:latin typeface="Traditional Arabic" panose="02020603050405020304" pitchFamily="18" charset="-78"/>
                <a:cs typeface="Traditional Arabic" panose="02020603050405020304" pitchFamily="18" charset="-78"/>
              </a:rPr>
              <a:t>تقييم</a:t>
            </a:r>
            <a:r>
              <a:rPr lang="ar-JO" sz="3200" b="1" dirty="0">
                <a:solidFill>
                  <a:schemeClr val="bg1"/>
                </a:solidFill>
                <a:latin typeface="Traditional Arabic" panose="02020603050405020304" pitchFamily="18" charset="-78"/>
                <a:cs typeface="Traditional Arabic" panose="02020603050405020304" pitchFamily="18" charset="-78"/>
              </a:rPr>
              <a:t> الدافع الذي يجعل نشاطًا معيَّنًا من أنشطة الخدمة جذَّابًا لك.</a:t>
            </a:r>
            <a:endParaRPr lang="en-US" sz="32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58790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strips(downLeft)">
                                      <p:cBhvr>
                                        <p:cTn id="7" dur="1000"/>
                                        <p:tgtEl>
                                          <p:spTgt spid="266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6628">
                                            <p:txEl>
                                              <p:pRg st="1" end="1"/>
                                            </p:txEl>
                                          </p:spTgt>
                                        </p:tgtEl>
                                        <p:attrNameLst>
                                          <p:attrName>style.visibility</p:attrName>
                                        </p:attrNameLst>
                                      </p:cBhvr>
                                      <p:to>
                                        <p:strVal val="visible"/>
                                      </p:to>
                                    </p:set>
                                    <p:animEffect transition="in" filter="strips(downLeft)">
                                      <p:cBhvr>
                                        <p:cTn id="12" dur="1000"/>
                                        <p:tgtEl>
                                          <p:spTgt spid="266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6628">
                                            <p:txEl>
                                              <p:pRg st="2" end="2"/>
                                            </p:txEl>
                                          </p:spTgt>
                                        </p:tgtEl>
                                        <p:attrNameLst>
                                          <p:attrName>style.visibility</p:attrName>
                                        </p:attrNameLst>
                                      </p:cBhvr>
                                      <p:to>
                                        <p:strVal val="visible"/>
                                      </p:to>
                                    </p:set>
                                    <p:animEffect transition="in" filter="strips(downLeft)">
                                      <p:cBhvr>
                                        <p:cTn id="17" dur="1000"/>
                                        <p:tgtEl>
                                          <p:spTgt spid="266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6628">
                                            <p:txEl>
                                              <p:pRg st="3" end="3"/>
                                            </p:txEl>
                                          </p:spTgt>
                                        </p:tgtEl>
                                        <p:attrNameLst>
                                          <p:attrName>style.visibility</p:attrName>
                                        </p:attrNameLst>
                                      </p:cBhvr>
                                      <p:to>
                                        <p:strVal val="visible"/>
                                      </p:to>
                                    </p:set>
                                    <p:animEffect transition="in" filter="strips(downLeft)">
                                      <p:cBhvr>
                                        <p:cTn id="22" dur="1000"/>
                                        <p:tgtEl>
                                          <p:spTgt spid="266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26628">
                                            <p:txEl>
                                              <p:pRg st="4" end="4"/>
                                            </p:txEl>
                                          </p:spTgt>
                                        </p:tgtEl>
                                        <p:attrNameLst>
                                          <p:attrName>style.visibility</p:attrName>
                                        </p:attrNameLst>
                                      </p:cBhvr>
                                      <p:to>
                                        <p:strVal val="visible"/>
                                      </p:to>
                                    </p:set>
                                    <p:animEffect transition="in" filter="strips(downLeft)">
                                      <p:cBhvr>
                                        <p:cTn id="27" dur="1000"/>
                                        <p:tgtEl>
                                          <p:spTgt spid="266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600200"/>
          </a:xfrm>
          <a:solidFill>
            <a:schemeClr val="tx1"/>
          </a:solidFill>
        </p:spPr>
        <p:txBody>
          <a:bodyPr>
            <a:normAutofit/>
          </a:bodyPr>
          <a:lstStyle/>
          <a:p>
            <a:pPr rtl="1"/>
            <a:r>
              <a:rPr lang="ar-JO" b="1" dirty="0">
                <a:solidFill>
                  <a:srgbClr val="FFFF00"/>
                </a:solidFill>
                <a:latin typeface="Traditional Arabic" panose="02020603050405020304" pitchFamily="18" charset="-78"/>
                <a:cs typeface="Traditional Arabic" panose="02020603050405020304" pitchFamily="18" charset="-78"/>
              </a:rPr>
              <a:t>الأمور التي تعوق اكتشاف</a:t>
            </a:r>
            <a:br>
              <a:rPr lang="ar-JO" b="1" dirty="0">
                <a:solidFill>
                  <a:srgbClr val="FFFF00"/>
                </a:solidFill>
                <a:latin typeface="Traditional Arabic" panose="02020603050405020304" pitchFamily="18" charset="-78"/>
                <a:cs typeface="Traditional Arabic" panose="02020603050405020304" pitchFamily="18" charset="-78"/>
              </a:rPr>
            </a:br>
            <a:r>
              <a:rPr lang="ar-JO" b="1" dirty="0">
                <a:solidFill>
                  <a:srgbClr val="FFFF00"/>
                </a:solidFill>
                <a:latin typeface="Traditional Arabic" panose="02020603050405020304" pitchFamily="18" charset="-78"/>
                <a:cs typeface="Traditional Arabic" panose="02020603050405020304" pitchFamily="18" charset="-78"/>
              </a:rPr>
              <a:t>مواهبك الروحية</a:t>
            </a:r>
            <a:endParaRPr lang="en-US" b="1" dirty="0">
              <a:solidFill>
                <a:srgbClr val="FFFF00"/>
              </a:solidFill>
              <a:latin typeface="Traditional Arabic" panose="02020603050405020304" pitchFamily="18" charset="-78"/>
              <a:cs typeface="Traditional Arabic" panose="02020603050405020304" pitchFamily="18" charset="-78"/>
            </a:endParaRPr>
          </a:p>
        </p:txBody>
      </p:sp>
      <p:sp>
        <p:nvSpPr>
          <p:cNvPr id="26628" name="Text Box 4"/>
          <p:cNvSpPr txBox="1">
            <a:spLocks noChangeArrowheads="1"/>
          </p:cNvSpPr>
          <p:nvPr/>
        </p:nvSpPr>
        <p:spPr bwMode="auto">
          <a:xfrm>
            <a:off x="381000" y="1828800"/>
            <a:ext cx="8458200" cy="3293209"/>
          </a:xfrm>
          <a:prstGeom prst="rect">
            <a:avLst/>
          </a:prstGeom>
          <a:solidFill>
            <a:schemeClr val="tx1"/>
          </a:solid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indent="-457200" algn="r" rtl="1">
              <a:spcBef>
                <a:spcPct val="50000"/>
              </a:spcBef>
              <a:buAutoNum type="arabicPeriod" startAt="6"/>
            </a:pPr>
            <a:r>
              <a:rPr lang="ar-JO" sz="3200" b="1" dirty="0">
                <a:solidFill>
                  <a:schemeClr val="bg1"/>
                </a:solidFill>
                <a:latin typeface="Traditional Arabic" panose="02020603050405020304" pitchFamily="18" charset="-78"/>
                <a:cs typeface="Traditional Arabic" panose="02020603050405020304" pitchFamily="18" charset="-78"/>
              </a:rPr>
              <a:t>نقْصُ </a:t>
            </a:r>
            <a:r>
              <a:rPr lang="ar-JO" sz="3200" b="1" u="sng" dirty="0">
                <a:solidFill>
                  <a:srgbClr val="FFFF00"/>
                </a:solidFill>
                <a:latin typeface="Traditional Arabic" panose="02020603050405020304" pitchFamily="18" charset="-78"/>
                <a:cs typeface="Traditional Arabic" panose="02020603050405020304" pitchFamily="18" charset="-78"/>
              </a:rPr>
              <a:t>المشاركة</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dirty="0">
                <a:solidFill>
                  <a:schemeClr val="bg1"/>
                </a:solidFill>
                <a:latin typeface="Traditional Arabic" panose="02020603050405020304" pitchFamily="18" charset="-78"/>
                <a:cs typeface="Traditional Arabic" panose="02020603050405020304" pitchFamily="18" charset="-78"/>
              </a:rPr>
              <a:t>في خدمة الكنيسة.</a:t>
            </a:r>
            <a:endParaRPr lang="en-US" sz="3200" b="1" dirty="0">
              <a:solidFill>
                <a:schemeClr val="bg1"/>
              </a:solidFill>
              <a:latin typeface="Traditional Arabic" panose="02020603050405020304" pitchFamily="18" charset="-78"/>
              <a:cs typeface="Traditional Arabic" panose="02020603050405020304" pitchFamily="18" charset="-78"/>
            </a:endParaRPr>
          </a:p>
          <a:p>
            <a:pPr marL="457200" indent="-457200" algn="r" rtl="1">
              <a:spcBef>
                <a:spcPct val="50000"/>
              </a:spcBef>
              <a:buAutoNum type="arabicPeriod" startAt="6"/>
            </a:pPr>
            <a:r>
              <a:rPr lang="ar-JO" sz="3200" b="1" dirty="0">
                <a:solidFill>
                  <a:schemeClr val="bg1"/>
                </a:solidFill>
                <a:latin typeface="Traditional Arabic" panose="02020603050405020304" pitchFamily="18" charset="-78"/>
                <a:cs typeface="Traditional Arabic" panose="02020603050405020304" pitchFamily="18" charset="-78"/>
              </a:rPr>
              <a:t>نقْصُ </a:t>
            </a:r>
            <a:r>
              <a:rPr lang="ar-JO" sz="3200" b="1" u="sng" dirty="0">
                <a:solidFill>
                  <a:srgbClr val="FFFF00"/>
                </a:solidFill>
                <a:latin typeface="Traditional Arabic" panose="02020603050405020304" pitchFamily="18" charset="-78"/>
                <a:cs typeface="Traditional Arabic" panose="02020603050405020304" pitchFamily="18" charset="-78"/>
              </a:rPr>
              <a:t>التشجيع</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dirty="0">
                <a:solidFill>
                  <a:schemeClr val="bg1"/>
                </a:solidFill>
                <a:latin typeface="Traditional Arabic" panose="02020603050405020304" pitchFamily="18" charset="-78"/>
                <a:cs typeface="Traditional Arabic" panose="02020603050405020304" pitchFamily="18" charset="-78"/>
              </a:rPr>
              <a:t>من الآخَرين.</a:t>
            </a:r>
            <a:endParaRPr lang="en-US" sz="3200" b="1" dirty="0">
              <a:solidFill>
                <a:schemeClr val="bg1"/>
              </a:solidFill>
              <a:latin typeface="Traditional Arabic" panose="02020603050405020304" pitchFamily="18" charset="-78"/>
              <a:cs typeface="Traditional Arabic" panose="02020603050405020304" pitchFamily="18" charset="-78"/>
            </a:endParaRPr>
          </a:p>
          <a:p>
            <a:pPr marL="457200" indent="-457200" algn="r" rtl="1">
              <a:spcBef>
                <a:spcPct val="50000"/>
              </a:spcBef>
              <a:buAutoNum type="arabicPeriod" startAt="6"/>
            </a:pPr>
            <a:r>
              <a:rPr lang="ar-JO" sz="3200" b="1" u="sng" dirty="0">
                <a:solidFill>
                  <a:srgbClr val="FFFF00"/>
                </a:solidFill>
                <a:latin typeface="Traditional Arabic" panose="02020603050405020304" pitchFamily="18" charset="-78"/>
                <a:cs typeface="Traditional Arabic" panose="02020603050405020304" pitchFamily="18" charset="-78"/>
              </a:rPr>
              <a:t>الإحباط</a:t>
            </a:r>
            <a:r>
              <a:rPr lang="ar-JO" sz="3200" b="1" dirty="0">
                <a:solidFill>
                  <a:schemeClr val="bg1"/>
                </a:solidFill>
                <a:latin typeface="Traditional Arabic" panose="02020603050405020304" pitchFamily="18" charset="-78"/>
                <a:cs typeface="Traditional Arabic" panose="02020603050405020304" pitchFamily="18" charset="-78"/>
              </a:rPr>
              <a:t> بسبب اختبارك للفشل في الماضي في أثناء استخدامك لمواهبك.</a:t>
            </a:r>
            <a:endParaRPr lang="en-US" sz="3200" b="1" dirty="0">
              <a:solidFill>
                <a:schemeClr val="bg1"/>
              </a:solidFill>
              <a:latin typeface="Traditional Arabic" panose="02020603050405020304" pitchFamily="18" charset="-78"/>
              <a:cs typeface="Traditional Arabic" panose="02020603050405020304" pitchFamily="18" charset="-78"/>
            </a:endParaRPr>
          </a:p>
          <a:p>
            <a:pPr marL="457200" indent="-457200" algn="r" rtl="1">
              <a:spcBef>
                <a:spcPct val="50000"/>
              </a:spcBef>
              <a:buAutoNum type="arabicPeriod" startAt="6"/>
            </a:pPr>
            <a:r>
              <a:rPr lang="ar-JO" sz="3200" b="1" dirty="0">
                <a:solidFill>
                  <a:schemeClr val="bg1"/>
                </a:solidFill>
                <a:latin typeface="Traditional Arabic" panose="02020603050405020304" pitchFamily="18" charset="-78"/>
                <a:cs typeface="Traditional Arabic" panose="02020603050405020304" pitchFamily="18" charset="-78"/>
              </a:rPr>
              <a:t>الارتباك وعدم الوضوح ما بين </a:t>
            </a:r>
            <a:r>
              <a:rPr lang="ar-JO" sz="3200" b="1" u="sng" dirty="0">
                <a:solidFill>
                  <a:srgbClr val="FFFF00"/>
                </a:solidFill>
                <a:latin typeface="Traditional Arabic" panose="02020603050405020304" pitchFamily="18" charset="-78"/>
                <a:cs typeface="Traditional Arabic" panose="02020603050405020304" pitchFamily="18" charset="-78"/>
              </a:rPr>
              <a:t>موهبتك</a:t>
            </a:r>
            <a:r>
              <a:rPr lang="ar-JO" sz="3200" b="1" dirty="0">
                <a:solidFill>
                  <a:schemeClr val="bg1"/>
                </a:solidFill>
                <a:latin typeface="Traditional Arabic" panose="02020603050405020304" pitchFamily="18" charset="-78"/>
                <a:cs typeface="Traditional Arabic" panose="02020603050405020304" pitchFamily="18" charset="-78"/>
              </a:rPr>
              <a:t> الروحية وموقعك الروحي في </a:t>
            </a:r>
            <a:r>
              <a:rPr lang="ar-JO" sz="3200" b="1" u="sng" dirty="0">
                <a:solidFill>
                  <a:srgbClr val="FFFF00"/>
                </a:solidFill>
                <a:latin typeface="Traditional Arabic" panose="02020603050405020304" pitchFamily="18" charset="-78"/>
                <a:cs typeface="Traditional Arabic" panose="02020603050405020304" pitchFamily="18" charset="-78"/>
              </a:rPr>
              <a:t>الخدمة</a:t>
            </a:r>
            <a:r>
              <a:rPr lang="ar-JO" sz="3200" b="1" dirty="0">
                <a:solidFill>
                  <a:schemeClr val="bg1"/>
                </a:solidFill>
                <a:latin typeface="Traditional Arabic" panose="02020603050405020304" pitchFamily="18" charset="-78"/>
                <a:cs typeface="Traditional Arabic" panose="02020603050405020304" pitchFamily="18" charset="-78"/>
              </a:rPr>
              <a:t>.</a:t>
            </a:r>
            <a:endParaRPr lang="en-US" sz="3200" b="1" i="1" u="sng" dirty="0">
              <a:solidFill>
                <a:srgbClr val="FFFF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2690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strips(downLeft)">
                                      <p:cBhvr>
                                        <p:cTn id="7" dur="1000"/>
                                        <p:tgtEl>
                                          <p:spTgt spid="26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628">
                                            <p:txEl>
                                              <p:pRg st="1" end="1"/>
                                            </p:txEl>
                                          </p:spTgt>
                                        </p:tgtEl>
                                        <p:attrNameLst>
                                          <p:attrName>style.visibility</p:attrName>
                                        </p:attrNameLst>
                                      </p:cBhvr>
                                      <p:to>
                                        <p:strVal val="visible"/>
                                      </p:to>
                                    </p:set>
                                    <p:animEffect transition="in" filter="strips(downLeft)">
                                      <p:cBhvr>
                                        <p:cTn id="12" dur="1000"/>
                                        <p:tgtEl>
                                          <p:spTgt spid="266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6628">
                                            <p:txEl>
                                              <p:pRg st="2" end="2"/>
                                            </p:txEl>
                                          </p:spTgt>
                                        </p:tgtEl>
                                        <p:attrNameLst>
                                          <p:attrName>style.visibility</p:attrName>
                                        </p:attrNameLst>
                                      </p:cBhvr>
                                      <p:to>
                                        <p:strVal val="visible"/>
                                      </p:to>
                                    </p:set>
                                    <p:animEffect transition="in" filter="strips(downLeft)">
                                      <p:cBhvr>
                                        <p:cTn id="17" dur="1000"/>
                                        <p:tgtEl>
                                          <p:spTgt spid="266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6628">
                                            <p:txEl>
                                              <p:pRg st="3" end="3"/>
                                            </p:txEl>
                                          </p:spTgt>
                                        </p:tgtEl>
                                        <p:attrNameLst>
                                          <p:attrName>style.visibility</p:attrName>
                                        </p:attrNameLst>
                                      </p:cBhvr>
                                      <p:to>
                                        <p:strVal val="visible"/>
                                      </p:to>
                                    </p:set>
                                    <p:animEffect transition="in" filter="wipe(right)">
                                      <p:cBhvr>
                                        <p:cTn id="22" dur="500"/>
                                        <p:tgtEl>
                                          <p:spTgt spid="266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172200" y="223058"/>
            <a:ext cx="2819400" cy="1219200"/>
          </a:xfrm>
        </p:spPr>
        <p:txBody>
          <a:bodyPr>
            <a:normAutofit/>
          </a:bodyPr>
          <a:lstStyle/>
          <a:p>
            <a:pPr algn="r" rtl="1"/>
            <a:r>
              <a:rPr lang="ar-JO" sz="3600" b="1" dirty="0">
                <a:solidFill>
                  <a:schemeClr val="accent2"/>
                </a:solidFill>
                <a:latin typeface="Traditional Arabic" panose="02020603050405020304" pitchFamily="18" charset="-78"/>
                <a:cs typeface="Traditional Arabic" panose="02020603050405020304" pitchFamily="18" charset="-78"/>
              </a:rPr>
              <a:t>بيت الله</a:t>
            </a:r>
            <a:br>
              <a:rPr lang="ar-JO" sz="3600" b="1" dirty="0">
                <a:solidFill>
                  <a:schemeClr val="accent2"/>
                </a:solidFill>
                <a:latin typeface="Traditional Arabic" panose="02020603050405020304" pitchFamily="18" charset="-78"/>
                <a:cs typeface="Traditional Arabic" panose="02020603050405020304" pitchFamily="18" charset="-78"/>
              </a:rPr>
            </a:br>
            <a:r>
              <a:rPr lang="ar-JO" sz="3600" b="1" dirty="0">
                <a:solidFill>
                  <a:schemeClr val="accent2"/>
                </a:solidFill>
                <a:latin typeface="Traditional Arabic" panose="02020603050405020304" pitchFamily="18" charset="-78"/>
                <a:cs typeface="Traditional Arabic" panose="02020603050405020304" pitchFamily="18" charset="-78"/>
              </a:rPr>
              <a:t>(أفسس 4: 11)</a:t>
            </a:r>
            <a:endParaRPr lang="en-US" sz="3600" b="1" dirty="0">
              <a:solidFill>
                <a:schemeClr val="accent2"/>
              </a:solidFill>
              <a:latin typeface="Traditional Arabic" panose="02020603050405020304" pitchFamily="18" charset="-78"/>
              <a:cs typeface="Traditional Arabic" panose="02020603050405020304" pitchFamily="18" charset="-78"/>
            </a:endParaRPr>
          </a:p>
        </p:txBody>
      </p:sp>
      <p:sp>
        <p:nvSpPr>
          <p:cNvPr id="32771" name="Rectangle 3"/>
          <p:cNvSpPr>
            <a:spLocks noGrp="1" noChangeArrowheads="1"/>
          </p:cNvSpPr>
          <p:nvPr>
            <p:ph type="subTitle" idx="1"/>
          </p:nvPr>
        </p:nvSpPr>
        <p:spPr>
          <a:xfrm>
            <a:off x="0" y="5791200"/>
            <a:ext cx="9144000" cy="609600"/>
          </a:xfrm>
          <a:solidFill>
            <a:schemeClr val="hlink"/>
          </a:solidFill>
        </p:spPr>
        <p:txBody>
          <a:bodyPr>
            <a:noAutofit/>
          </a:bodyPr>
          <a:lstStyle/>
          <a:p>
            <a:pPr rtl="1"/>
            <a:r>
              <a:rPr lang="ar-JO" sz="3600" b="1" dirty="0">
                <a:solidFill>
                  <a:schemeClr val="bg1"/>
                </a:solidFill>
                <a:latin typeface="Traditional Arabic" panose="02020603050405020304" pitchFamily="18" charset="-78"/>
                <a:cs typeface="Traditional Arabic" panose="02020603050405020304" pitchFamily="18" charset="-78"/>
              </a:rPr>
              <a:t>الأساس: المسيح (1كورنثوس 3: 11)</a:t>
            </a:r>
            <a:endParaRPr lang="en-US" sz="3600" b="1" dirty="0">
              <a:solidFill>
                <a:schemeClr val="bg1"/>
              </a:solidFill>
              <a:latin typeface="Traditional Arabic" panose="02020603050405020304" pitchFamily="18" charset="-78"/>
              <a:cs typeface="Traditional Arabic" panose="02020603050405020304" pitchFamily="18" charset="-78"/>
            </a:endParaRPr>
          </a:p>
        </p:txBody>
      </p:sp>
      <p:sp>
        <p:nvSpPr>
          <p:cNvPr id="32773" name="Rectangle 5"/>
          <p:cNvSpPr>
            <a:spLocks noChangeArrowheads="1"/>
          </p:cNvSpPr>
          <p:nvPr/>
        </p:nvSpPr>
        <p:spPr bwMode="auto">
          <a:xfrm>
            <a:off x="0" y="5181600"/>
            <a:ext cx="9144000" cy="609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p>
            <a:pPr algn="ctr" rtl="1">
              <a:spcBef>
                <a:spcPct val="20000"/>
              </a:spcBef>
            </a:pPr>
            <a:r>
              <a:rPr lang="ar-JO" sz="3600" b="1" dirty="0">
                <a:solidFill>
                  <a:schemeClr val="bg1"/>
                </a:solidFill>
                <a:latin typeface="Traditional Arabic" panose="02020603050405020304" pitchFamily="18" charset="-78"/>
                <a:cs typeface="Traditional Arabic" panose="02020603050405020304" pitchFamily="18" charset="-78"/>
              </a:rPr>
              <a:t>أساس: الرسل والأنبياء (أفسس 2: 20)</a:t>
            </a:r>
            <a:endParaRPr lang="en-US" sz="3600" b="1" dirty="0">
              <a:solidFill>
                <a:schemeClr val="bg1"/>
              </a:solidFill>
              <a:latin typeface="Traditional Arabic" panose="02020603050405020304" pitchFamily="18" charset="-78"/>
              <a:cs typeface="Traditional Arabic" panose="02020603050405020304" pitchFamily="18" charset="-78"/>
            </a:endParaRPr>
          </a:p>
        </p:txBody>
      </p:sp>
      <p:sp>
        <p:nvSpPr>
          <p:cNvPr id="32774" name="Rectangle 6"/>
          <p:cNvSpPr>
            <a:spLocks noChangeArrowheads="1"/>
          </p:cNvSpPr>
          <p:nvPr/>
        </p:nvSpPr>
        <p:spPr bwMode="auto">
          <a:xfrm rot="-5400000">
            <a:off x="685800" y="3276600"/>
            <a:ext cx="3352800" cy="609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p>
            <a:pPr algn="ctr" rtl="1">
              <a:spcBef>
                <a:spcPct val="20000"/>
              </a:spcBef>
            </a:pPr>
            <a:r>
              <a:rPr lang="ar-JO" sz="3600" b="1" dirty="0">
                <a:solidFill>
                  <a:schemeClr val="bg1"/>
                </a:solidFill>
                <a:latin typeface="Traditional Arabic" panose="02020603050405020304" pitchFamily="18" charset="-78"/>
                <a:cs typeface="Traditional Arabic" panose="02020603050405020304" pitchFamily="18" charset="-78"/>
              </a:rPr>
              <a:t>مُبشِّرين</a:t>
            </a:r>
            <a:endParaRPr lang="en-US" sz="3600" b="1" dirty="0">
              <a:solidFill>
                <a:schemeClr val="bg1"/>
              </a:solidFill>
              <a:latin typeface="Traditional Arabic" panose="02020603050405020304" pitchFamily="18" charset="-78"/>
              <a:cs typeface="Traditional Arabic" panose="02020603050405020304" pitchFamily="18" charset="-78"/>
            </a:endParaRPr>
          </a:p>
        </p:txBody>
      </p:sp>
      <p:sp>
        <p:nvSpPr>
          <p:cNvPr id="32775" name="Rectangle 7"/>
          <p:cNvSpPr>
            <a:spLocks noChangeArrowheads="1"/>
          </p:cNvSpPr>
          <p:nvPr/>
        </p:nvSpPr>
        <p:spPr bwMode="auto">
          <a:xfrm rot="-5400000">
            <a:off x="4648200" y="3276600"/>
            <a:ext cx="3352800" cy="609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p>
            <a:pPr algn="ctr" rtl="1">
              <a:spcBef>
                <a:spcPct val="20000"/>
              </a:spcBef>
            </a:pPr>
            <a:r>
              <a:rPr lang="ar-JO" sz="3600" b="1" dirty="0">
                <a:solidFill>
                  <a:schemeClr val="bg1"/>
                </a:solidFill>
                <a:latin typeface="Traditional Arabic" panose="02020603050405020304" pitchFamily="18" charset="-78"/>
                <a:cs typeface="Traditional Arabic" panose="02020603050405020304" pitchFamily="18" charset="-78"/>
              </a:rPr>
              <a:t>مُعلِّمين</a:t>
            </a:r>
            <a:endParaRPr lang="en-US" sz="3600" b="1" dirty="0">
              <a:solidFill>
                <a:schemeClr val="bg1"/>
              </a:solidFill>
              <a:latin typeface="Traditional Arabic" panose="02020603050405020304" pitchFamily="18" charset="-78"/>
              <a:cs typeface="Traditional Arabic" panose="02020603050405020304" pitchFamily="18" charset="-78"/>
            </a:endParaRPr>
          </a:p>
        </p:txBody>
      </p:sp>
      <p:sp>
        <p:nvSpPr>
          <p:cNvPr id="32776" name="Rectangle 8"/>
          <p:cNvSpPr>
            <a:spLocks noChangeArrowheads="1"/>
          </p:cNvSpPr>
          <p:nvPr/>
        </p:nvSpPr>
        <p:spPr bwMode="auto">
          <a:xfrm rot="-5400000">
            <a:off x="2362200" y="2971800"/>
            <a:ext cx="3962400" cy="609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p>
            <a:pPr algn="ctr" rtl="1">
              <a:spcBef>
                <a:spcPct val="20000"/>
              </a:spcBef>
            </a:pPr>
            <a:r>
              <a:rPr lang="ar-JO" sz="3600" b="1" dirty="0">
                <a:solidFill>
                  <a:schemeClr val="bg1"/>
                </a:solidFill>
                <a:latin typeface="Traditional Arabic" panose="02020603050405020304" pitchFamily="18" charset="-78"/>
                <a:cs typeface="Traditional Arabic" panose="02020603050405020304" pitchFamily="18" charset="-78"/>
              </a:rPr>
              <a:t>رعاة- مُعلِّمين</a:t>
            </a:r>
            <a:endParaRPr lang="en-US" sz="3600" b="1" dirty="0">
              <a:solidFill>
                <a:schemeClr val="bg1"/>
              </a:solidFill>
              <a:latin typeface="Traditional Arabic" panose="02020603050405020304" pitchFamily="18" charset="-78"/>
              <a:cs typeface="Traditional Arabic" panose="02020603050405020304" pitchFamily="18" charset="-78"/>
            </a:endParaRPr>
          </a:p>
        </p:txBody>
      </p:sp>
      <p:grpSp>
        <p:nvGrpSpPr>
          <p:cNvPr id="32777" name="Group 9"/>
          <p:cNvGrpSpPr>
            <a:grpSpLocks/>
          </p:cNvGrpSpPr>
          <p:nvPr/>
        </p:nvGrpSpPr>
        <p:grpSpPr bwMode="auto">
          <a:xfrm>
            <a:off x="1143000" y="1447800"/>
            <a:ext cx="6172200" cy="609600"/>
            <a:chOff x="720" y="960"/>
            <a:chExt cx="3888" cy="384"/>
          </a:xfrm>
        </p:grpSpPr>
        <p:sp>
          <p:nvSpPr>
            <p:cNvPr id="32778" name="Rectangle 10" descr="Purple mesh"/>
            <p:cNvSpPr>
              <a:spLocks noChangeArrowheads="1"/>
            </p:cNvSpPr>
            <p:nvPr/>
          </p:nvSpPr>
          <p:spPr bwMode="auto">
            <a:xfrm rot="-1410176">
              <a:off x="720" y="960"/>
              <a:ext cx="2112" cy="384"/>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p>
              <a:pPr algn="ctr" rtl="1">
                <a:spcBef>
                  <a:spcPct val="20000"/>
                </a:spcBef>
              </a:pPr>
              <a:endParaRPr lang="en-US" sz="3200" b="1" i="1">
                <a:solidFill>
                  <a:schemeClr val="bg1"/>
                </a:solidFill>
                <a:latin typeface="Traditional Arabic" panose="02020603050405020304" pitchFamily="18" charset="-78"/>
                <a:cs typeface="Traditional Arabic" panose="02020603050405020304" pitchFamily="18" charset="-78"/>
              </a:endParaRPr>
            </a:p>
          </p:txBody>
        </p:sp>
        <p:sp>
          <p:nvSpPr>
            <p:cNvPr id="32779" name="Rectangle 11" descr="Purple mesh"/>
            <p:cNvSpPr>
              <a:spLocks noChangeArrowheads="1"/>
            </p:cNvSpPr>
            <p:nvPr/>
          </p:nvSpPr>
          <p:spPr bwMode="auto">
            <a:xfrm rot="1429592">
              <a:off x="2496" y="960"/>
              <a:ext cx="2112" cy="384"/>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p>
              <a:pPr algn="ctr" rtl="1">
                <a:spcBef>
                  <a:spcPct val="20000"/>
                </a:spcBef>
              </a:pPr>
              <a:endParaRPr lang="en-US" sz="3200" b="1" i="1">
                <a:solidFill>
                  <a:schemeClr val="bg1"/>
                </a:solidFill>
                <a:latin typeface="Traditional Arabic" panose="02020603050405020304" pitchFamily="18" charset="-78"/>
                <a:cs typeface="Traditional Arabic" panose="02020603050405020304" pitchFamily="18" charset="-78"/>
              </a:endParaRPr>
            </a:p>
          </p:txBody>
        </p:sp>
      </p:grpSp>
    </p:spTree>
    <p:extLst>
      <p:ext uri="{BB962C8B-B14F-4D97-AF65-F5344CB8AC3E}">
        <p14:creationId xmlns:p14="http://schemas.microsoft.com/office/powerpoint/2010/main" val="216766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p:cTn id="7" dur="1000" fill="hold"/>
                                        <p:tgtEl>
                                          <p:spTgt spid="32773"/>
                                        </p:tgtEl>
                                        <p:attrNameLst>
                                          <p:attrName>ppt_w</p:attrName>
                                        </p:attrNameLst>
                                      </p:cBhvr>
                                      <p:tavLst>
                                        <p:tav tm="0">
                                          <p:val>
                                            <p:fltVal val="0"/>
                                          </p:val>
                                        </p:tav>
                                        <p:tav tm="100000">
                                          <p:val>
                                            <p:strVal val="#ppt_w"/>
                                          </p:val>
                                        </p:tav>
                                      </p:tavLst>
                                    </p:anim>
                                    <p:anim calcmode="lin" valueType="num">
                                      <p:cBhvr>
                                        <p:cTn id="8" dur="1000" fill="hold"/>
                                        <p:tgtEl>
                                          <p:spTgt spid="32773"/>
                                        </p:tgtEl>
                                        <p:attrNameLst>
                                          <p:attrName>ppt_h</p:attrName>
                                        </p:attrNameLst>
                                      </p:cBhvr>
                                      <p:tavLst>
                                        <p:tav tm="0">
                                          <p:val>
                                            <p:fltVal val="0"/>
                                          </p:val>
                                        </p:tav>
                                        <p:tav tm="100000">
                                          <p:val>
                                            <p:strVal val="#ppt_h"/>
                                          </p:val>
                                        </p:tav>
                                      </p:tavLst>
                                    </p:anim>
                                    <p:anim calcmode="lin" valueType="num">
                                      <p:cBhvr>
                                        <p:cTn id="9" dur="1000" fill="hold"/>
                                        <p:tgtEl>
                                          <p:spTgt spid="327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anim calcmode="lin" valueType="num">
                                      <p:cBhvr>
                                        <p:cTn id="15" dur="1000" fill="hold"/>
                                        <p:tgtEl>
                                          <p:spTgt spid="32774"/>
                                        </p:tgtEl>
                                        <p:attrNameLst>
                                          <p:attrName>ppt_w</p:attrName>
                                        </p:attrNameLst>
                                      </p:cBhvr>
                                      <p:tavLst>
                                        <p:tav tm="0">
                                          <p:val>
                                            <p:fltVal val="0"/>
                                          </p:val>
                                        </p:tav>
                                        <p:tav tm="100000">
                                          <p:val>
                                            <p:strVal val="#ppt_w"/>
                                          </p:val>
                                        </p:tav>
                                      </p:tavLst>
                                    </p:anim>
                                    <p:anim calcmode="lin" valueType="num">
                                      <p:cBhvr>
                                        <p:cTn id="16" dur="1000" fill="hold"/>
                                        <p:tgtEl>
                                          <p:spTgt spid="32774"/>
                                        </p:tgtEl>
                                        <p:attrNameLst>
                                          <p:attrName>ppt_h</p:attrName>
                                        </p:attrNameLst>
                                      </p:cBhvr>
                                      <p:tavLst>
                                        <p:tav tm="0">
                                          <p:val>
                                            <p:fltVal val="0"/>
                                          </p:val>
                                        </p:tav>
                                        <p:tav tm="100000">
                                          <p:val>
                                            <p:strVal val="#ppt_h"/>
                                          </p:val>
                                        </p:tav>
                                      </p:tavLst>
                                    </p:anim>
                                    <p:anim calcmode="lin" valueType="num">
                                      <p:cBhvr>
                                        <p:cTn id="17" dur="1000" fill="hold"/>
                                        <p:tgtEl>
                                          <p:spTgt spid="3277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27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2776"/>
                                        </p:tgtEl>
                                        <p:attrNameLst>
                                          <p:attrName>style.visibility</p:attrName>
                                        </p:attrNameLst>
                                      </p:cBhvr>
                                      <p:to>
                                        <p:strVal val="visible"/>
                                      </p:to>
                                    </p:set>
                                    <p:anim calcmode="lin" valueType="num">
                                      <p:cBhvr>
                                        <p:cTn id="23" dur="1000" fill="hold"/>
                                        <p:tgtEl>
                                          <p:spTgt spid="32776"/>
                                        </p:tgtEl>
                                        <p:attrNameLst>
                                          <p:attrName>ppt_w</p:attrName>
                                        </p:attrNameLst>
                                      </p:cBhvr>
                                      <p:tavLst>
                                        <p:tav tm="0">
                                          <p:val>
                                            <p:fltVal val="0"/>
                                          </p:val>
                                        </p:tav>
                                        <p:tav tm="100000">
                                          <p:val>
                                            <p:strVal val="#ppt_w"/>
                                          </p:val>
                                        </p:tav>
                                      </p:tavLst>
                                    </p:anim>
                                    <p:anim calcmode="lin" valueType="num">
                                      <p:cBhvr>
                                        <p:cTn id="24" dur="1000" fill="hold"/>
                                        <p:tgtEl>
                                          <p:spTgt spid="32776"/>
                                        </p:tgtEl>
                                        <p:attrNameLst>
                                          <p:attrName>ppt_h</p:attrName>
                                        </p:attrNameLst>
                                      </p:cBhvr>
                                      <p:tavLst>
                                        <p:tav tm="0">
                                          <p:val>
                                            <p:fltVal val="0"/>
                                          </p:val>
                                        </p:tav>
                                        <p:tav tm="100000">
                                          <p:val>
                                            <p:strVal val="#ppt_h"/>
                                          </p:val>
                                        </p:tav>
                                      </p:tavLst>
                                    </p:anim>
                                    <p:anim calcmode="lin" valueType="num">
                                      <p:cBhvr>
                                        <p:cTn id="25" dur="1000" fill="hold"/>
                                        <p:tgtEl>
                                          <p:spTgt spid="3277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27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2775"/>
                                        </p:tgtEl>
                                        <p:attrNameLst>
                                          <p:attrName>style.visibility</p:attrName>
                                        </p:attrNameLst>
                                      </p:cBhvr>
                                      <p:to>
                                        <p:strVal val="visible"/>
                                      </p:to>
                                    </p:set>
                                    <p:anim calcmode="lin" valueType="num">
                                      <p:cBhvr>
                                        <p:cTn id="31" dur="1000" fill="hold"/>
                                        <p:tgtEl>
                                          <p:spTgt spid="32775"/>
                                        </p:tgtEl>
                                        <p:attrNameLst>
                                          <p:attrName>ppt_w</p:attrName>
                                        </p:attrNameLst>
                                      </p:cBhvr>
                                      <p:tavLst>
                                        <p:tav tm="0">
                                          <p:val>
                                            <p:fltVal val="0"/>
                                          </p:val>
                                        </p:tav>
                                        <p:tav tm="100000">
                                          <p:val>
                                            <p:strVal val="#ppt_w"/>
                                          </p:val>
                                        </p:tav>
                                      </p:tavLst>
                                    </p:anim>
                                    <p:anim calcmode="lin" valueType="num">
                                      <p:cBhvr>
                                        <p:cTn id="32" dur="1000" fill="hold"/>
                                        <p:tgtEl>
                                          <p:spTgt spid="32775"/>
                                        </p:tgtEl>
                                        <p:attrNameLst>
                                          <p:attrName>ppt_h</p:attrName>
                                        </p:attrNameLst>
                                      </p:cBhvr>
                                      <p:tavLst>
                                        <p:tav tm="0">
                                          <p:val>
                                            <p:fltVal val="0"/>
                                          </p:val>
                                        </p:tav>
                                        <p:tav tm="100000">
                                          <p:val>
                                            <p:strVal val="#ppt_h"/>
                                          </p:val>
                                        </p:tav>
                                      </p:tavLst>
                                    </p:anim>
                                    <p:anim calcmode="lin" valueType="num">
                                      <p:cBhvr>
                                        <p:cTn id="33" dur="1000" fill="hold"/>
                                        <p:tgtEl>
                                          <p:spTgt spid="3277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27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32777"/>
                                        </p:tgtEl>
                                        <p:attrNameLst>
                                          <p:attrName>style.visibility</p:attrName>
                                        </p:attrNameLst>
                                      </p:cBhvr>
                                      <p:to>
                                        <p:strVal val="visible"/>
                                      </p:to>
                                    </p:set>
                                    <p:anim calcmode="lin" valueType="num">
                                      <p:cBhvr>
                                        <p:cTn id="39" dur="1000" fill="hold"/>
                                        <p:tgtEl>
                                          <p:spTgt spid="32777"/>
                                        </p:tgtEl>
                                        <p:attrNameLst>
                                          <p:attrName>ppt_w</p:attrName>
                                        </p:attrNameLst>
                                      </p:cBhvr>
                                      <p:tavLst>
                                        <p:tav tm="0">
                                          <p:val>
                                            <p:fltVal val="0"/>
                                          </p:val>
                                        </p:tav>
                                        <p:tav tm="100000">
                                          <p:val>
                                            <p:strVal val="#ppt_w"/>
                                          </p:val>
                                        </p:tav>
                                      </p:tavLst>
                                    </p:anim>
                                    <p:anim calcmode="lin" valueType="num">
                                      <p:cBhvr>
                                        <p:cTn id="40" dur="1000" fill="hold"/>
                                        <p:tgtEl>
                                          <p:spTgt spid="32777"/>
                                        </p:tgtEl>
                                        <p:attrNameLst>
                                          <p:attrName>ppt_h</p:attrName>
                                        </p:attrNameLst>
                                      </p:cBhvr>
                                      <p:tavLst>
                                        <p:tav tm="0">
                                          <p:val>
                                            <p:fltVal val="0"/>
                                          </p:val>
                                        </p:tav>
                                        <p:tav tm="100000">
                                          <p:val>
                                            <p:strVal val="#ppt_h"/>
                                          </p:val>
                                        </p:tav>
                                      </p:tavLst>
                                    </p:anim>
                                    <p:anim calcmode="lin" valueType="num">
                                      <p:cBhvr>
                                        <p:cTn id="41" dur="1000" fill="hold"/>
                                        <p:tgtEl>
                                          <p:spTgt spid="3277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27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7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345847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raditional Arabic" panose="02020603050405020304" pitchFamily="18" charset="-78"/>
                <a:cs typeface="Traditional Arabic" panose="02020603050405020304" pitchFamily="18" charset="-78"/>
              </a:rPr>
              <a:t>احصلْ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Traditional Arabic" panose="02020603050405020304" pitchFamily="18" charset="-78"/>
              <a:cs typeface="Traditional Arabic" panose="02020603050405020304" pitchFamily="18" charset="-78"/>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4" y="685800"/>
            <a:ext cx="9232347" cy="498067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850" y="2057400"/>
            <a:ext cx="6153150" cy="3138438"/>
          </a:xfrm>
          <a:prstGeom prst="rect">
            <a:avLst/>
          </a:prstGeom>
        </p:spPr>
      </p:pic>
      <p:sp>
        <p:nvSpPr>
          <p:cNvPr id="2" name="TextBox 1">
            <a:extLst>
              <a:ext uri="{FF2B5EF4-FFF2-40B4-BE49-F238E27FC236}">
                <a16:creationId xmlns:a16="http://schemas.microsoft.com/office/drawing/2014/main" id="{87B63861-CF66-E0AD-7BC2-46CA792C8497}"/>
              </a:ext>
            </a:extLst>
          </p:cNvPr>
          <p:cNvSpPr txBox="1"/>
          <p:nvPr/>
        </p:nvSpPr>
        <p:spPr>
          <a:xfrm>
            <a:off x="-228600" y="5678980"/>
            <a:ext cx="8763000" cy="1015663"/>
          </a:xfrm>
          <a:prstGeom prst="rect">
            <a:avLst/>
          </a:prstGeom>
          <a:noFill/>
        </p:spPr>
        <p:txBody>
          <a:bodyPr wrap="square" rtlCol="0">
            <a:spAutoFit/>
          </a:bodyPr>
          <a:lstStyle/>
          <a:p>
            <a:pPr algn="just" rtl="1"/>
            <a:r>
              <a:rPr lang="ar-JO" sz="2600" dirty="0">
                <a:latin typeface="Traditional Arabic" panose="02020603050405020304" pitchFamily="18" charset="-78"/>
                <a:cs typeface="Traditional Arabic" panose="02020603050405020304" pitchFamily="18" charset="-78"/>
              </a:rPr>
              <a:t>رابط "ديناميَّات الكنيسة" الإلكتروني على: </a:t>
            </a:r>
            <a:r>
              <a:rPr lang="en-US" sz="2800" b="1" dirty="0">
                <a:solidFill>
                  <a:srgbClr val="FFFFFF"/>
                </a:solidFill>
                <a:latin typeface="Traditional Arabic" panose="02020603050405020304" pitchFamily="18" charset="-78"/>
                <a:ea typeface="ＭＳ Ｐゴシック" charset="0"/>
                <a:cs typeface="Traditional Arabic" panose="02020603050405020304" pitchFamily="18" charset="-78"/>
              </a:rPr>
              <a:t>BibleStudyDownloads.org</a:t>
            </a:r>
          </a:p>
          <a:p>
            <a:pPr algn="just" rtl="1"/>
            <a:endParaRPr lang="ar-JO" sz="800" dirty="0">
              <a:latin typeface="Traditional Arabic" panose="02020603050405020304" pitchFamily="18" charset="-78"/>
              <a:cs typeface="Traditional Arabic" panose="02020603050405020304" pitchFamily="18" charset="-78"/>
            </a:endParaRPr>
          </a:p>
          <a:p>
            <a:pPr algn="just" rtl="1"/>
            <a:r>
              <a:rPr lang="en-US" sz="2400" b="1" dirty="0">
                <a:latin typeface="Traditional Arabic" panose="02020603050405020304" pitchFamily="18" charset="-78"/>
                <a:ea typeface="ＭＳ Ｐゴシック" charset="0"/>
                <a:cs typeface="Traditional Arabic" panose="02020603050405020304" pitchFamily="18" charset="-78"/>
                <a:hlinkClick r:id="rId5">
                  <a:extLst>
                    <a:ext uri="{A12FA001-AC4F-418D-AE19-62706E023703}">
                      <ahyp:hlinkClr xmlns:ahyp="http://schemas.microsoft.com/office/drawing/2018/hyperlinkcolor" val="tx"/>
                    </a:ext>
                  </a:extLst>
                </a:hlinkClick>
              </a:rPr>
              <a:t>https://biblestudydownloads.org/resource/church-dynamics/</a:t>
            </a:r>
            <a:endParaRPr lang="en-US" sz="2400" b="1" dirty="0">
              <a:latin typeface="Traditional Arabic" panose="02020603050405020304" pitchFamily="18" charset="-78"/>
              <a:ea typeface="ＭＳ Ｐゴシック" charset="0"/>
              <a:cs typeface="Traditional Arabic" panose="02020603050405020304" pitchFamily="18" charset="-78"/>
            </a:endParaRPr>
          </a:p>
        </p:txBody>
      </p:sp>
    </p:spTree>
    <p:extLst>
      <p:ext uri="{BB962C8B-B14F-4D97-AF65-F5344CB8AC3E}">
        <p14:creationId xmlns:p14="http://schemas.microsoft.com/office/powerpoint/2010/main" val="3419568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DSS"/>
          <p:cNvPicPr>
            <a:picLocks noGrp="1" noChangeAspect="1" noChangeArrowheads="1"/>
          </p:cNvPicPr>
          <p:nvPr>
            <p:ph/>
          </p:nvPr>
        </p:nvPicPr>
        <p:blipFill>
          <a:blip r:embed="rId2">
            <a:lum bright="-36000"/>
            <a:extLst>
              <a:ext uri="{28A0092B-C50C-407E-A947-70E740481C1C}">
                <a14:useLocalDpi xmlns:a14="http://schemas.microsoft.com/office/drawing/2010/main" val="0"/>
              </a:ext>
            </a:extLst>
          </a:blip>
          <a:srcRect/>
          <a:stretch>
            <a:fillRect/>
          </a:stretch>
        </p:blipFill>
        <p:spPr>
          <a:xfrm>
            <a:off x="0" y="-19050"/>
            <a:ext cx="9144000" cy="6897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1" name="Rectangle 7"/>
          <p:cNvSpPr>
            <a:spLocks noChangeArrowheads="1"/>
          </p:cNvSpPr>
          <p:nvPr/>
        </p:nvSpPr>
        <p:spPr bwMode="auto">
          <a:xfrm>
            <a:off x="239486" y="3425371"/>
            <a:ext cx="8534400" cy="3293209"/>
          </a:xfrm>
          <a:prstGeom prst="rect">
            <a:avLst/>
          </a:prstGeom>
          <a:solidFill>
            <a:schemeClr val="tx1"/>
          </a:solidFill>
          <a:ln>
            <a:noFill/>
          </a:ln>
          <a:effectLst/>
        </p:spPr>
        <p:txBody>
          <a:bodyPr>
            <a:spAutoFit/>
          </a:bodyPr>
          <a:lstStyle/>
          <a:p>
            <a:pPr algn="r" rtl="1"/>
            <a:r>
              <a:rPr lang="ar-JO" sz="3600" b="1" dirty="0">
                <a:solidFill>
                  <a:schemeClr val="bg1"/>
                </a:solidFill>
                <a:latin typeface="Traditional Arabic" panose="02020603050405020304" pitchFamily="18" charset="-78"/>
                <a:cs typeface="Traditional Arabic" panose="02020603050405020304" pitchFamily="18" charset="-78"/>
              </a:rPr>
              <a:t>الكلمة (</a:t>
            </a:r>
            <a:r>
              <a:rPr lang="en-US" sz="3600" b="1" dirty="0">
                <a:solidFill>
                  <a:schemeClr val="bg1"/>
                </a:solidFill>
                <a:latin typeface="Traditional Arabic" panose="02020603050405020304" pitchFamily="18" charset="-78"/>
                <a:cs typeface="Traditional Arabic" panose="02020603050405020304" pitchFamily="18" charset="-78"/>
              </a:rPr>
              <a:t>Charisma</a:t>
            </a:r>
            <a:r>
              <a:rPr lang="ar-JO" sz="3600" b="1" dirty="0">
                <a:solidFill>
                  <a:schemeClr val="bg1"/>
                </a:solidFill>
                <a:latin typeface="Traditional Arabic" panose="02020603050405020304" pitchFamily="18" charset="-78"/>
                <a:cs typeface="Traditional Arabic" panose="02020603050405020304" pitchFamily="18" charset="-78"/>
              </a:rPr>
              <a:t>) في 1كورنثوس 12: 4، 9، 31 تأتي من الكلمة اليونانية المستخدمة لوصف كلمة "نعمة" وتدلُّ على شيء جميل ومتميزٍ بالرقي والذوق الرفيع . وتُترجَم بكلمة "موهبة".</a:t>
            </a:r>
          </a:p>
          <a:p>
            <a:pPr algn="r" rtl="1"/>
            <a:endParaRPr lang="en-US" sz="3600" b="1" dirty="0">
              <a:solidFill>
                <a:schemeClr val="bg1"/>
              </a:solidFill>
              <a:latin typeface="Traditional Arabic" panose="02020603050405020304" pitchFamily="18" charset="-78"/>
              <a:cs typeface="Traditional Arabic" panose="02020603050405020304" pitchFamily="18" charset="-78"/>
            </a:endParaRPr>
          </a:p>
          <a:p>
            <a:pPr algn="ctr" rtl="1"/>
            <a:r>
              <a:rPr lang="ar-JO" sz="3200" b="1" dirty="0">
                <a:solidFill>
                  <a:srgbClr val="FFFF00"/>
                </a:solidFill>
                <a:latin typeface="Traditional Arabic" panose="02020603050405020304" pitchFamily="18" charset="-78"/>
                <a:cs typeface="Traditional Arabic" panose="02020603050405020304" pitchFamily="18" charset="-78"/>
              </a:rPr>
              <a:t>أنعم الله علينا بالخلاص (الموهبة)</a:t>
            </a:r>
          </a:p>
          <a:p>
            <a:pPr algn="ctr" rtl="1"/>
            <a:r>
              <a:rPr lang="ar-JO" sz="3200" b="1" dirty="0">
                <a:solidFill>
                  <a:srgbClr val="FFFF00"/>
                </a:solidFill>
                <a:latin typeface="Traditional Arabic" panose="02020603050405020304" pitchFamily="18" charset="-78"/>
                <a:cs typeface="Traditional Arabic" panose="02020603050405020304" pitchFamily="18" charset="-78"/>
              </a:rPr>
              <a:t>والقدرة على أن نخدم (المواهب)</a:t>
            </a:r>
            <a:endParaRPr lang="en-US" sz="3200" b="1" dirty="0">
              <a:solidFill>
                <a:srgbClr val="FFFF00"/>
              </a:solidFill>
              <a:latin typeface="Traditional Arabic" panose="02020603050405020304" pitchFamily="18" charset="-78"/>
              <a:cs typeface="Traditional Arabic" panose="02020603050405020304" pitchFamily="18" charset="-78"/>
            </a:endParaRPr>
          </a:p>
        </p:txBody>
      </p:sp>
      <p:sp>
        <p:nvSpPr>
          <p:cNvPr id="52232" name="Text Box 8"/>
          <p:cNvSpPr txBox="1">
            <a:spLocks noChangeArrowheads="1"/>
          </p:cNvSpPr>
          <p:nvPr/>
        </p:nvSpPr>
        <p:spPr bwMode="auto">
          <a:xfrm>
            <a:off x="0" y="0"/>
            <a:ext cx="9144000" cy="1092607"/>
          </a:xfrm>
          <a:prstGeom prst="rect">
            <a:avLst/>
          </a:prstGeom>
          <a:solidFill>
            <a:schemeClr val="tx1"/>
          </a:solidFill>
          <a:ln>
            <a:noFill/>
          </a:ln>
          <a:effectLst/>
        </p:spPr>
        <p:txBody>
          <a:bodyPr>
            <a:spAutoFit/>
          </a:bodyPr>
          <a:lstStyle/>
          <a:p>
            <a:pPr algn="ctr" rtl="1">
              <a:spcBef>
                <a:spcPct val="50000"/>
              </a:spcBef>
            </a:pPr>
            <a:r>
              <a:rPr lang="ar-JO" sz="6500" b="1" dirty="0">
                <a:solidFill>
                  <a:srgbClr val="FFFF00"/>
                </a:solidFill>
                <a:latin typeface="Traditional Arabic" panose="02020603050405020304" pitchFamily="18" charset="-78"/>
                <a:cs typeface="Traditional Arabic" panose="02020603050405020304" pitchFamily="18" charset="-78"/>
              </a:rPr>
              <a:t>تعريف المواهب الروحية</a:t>
            </a:r>
            <a:endParaRPr lang="en-US" sz="6500" b="1" dirty="0">
              <a:solidFill>
                <a:srgbClr val="FFFF00"/>
              </a:solidFill>
              <a:latin typeface="Traditional Arabic" panose="02020603050405020304" pitchFamily="18" charset="-78"/>
              <a:cs typeface="Traditional Arabic" panose="02020603050405020304" pitchFamily="18" charset="-78"/>
            </a:endParaRPr>
          </a:p>
        </p:txBody>
      </p:sp>
      <p:sp>
        <p:nvSpPr>
          <p:cNvPr id="2" name="Rectangle 6">
            <a:extLst>
              <a:ext uri="{FF2B5EF4-FFF2-40B4-BE49-F238E27FC236}">
                <a16:creationId xmlns:a16="http://schemas.microsoft.com/office/drawing/2014/main" id="{90277E63-621F-394A-9FC9-6BACC1563CF1}"/>
              </a:ext>
            </a:extLst>
          </p:cNvPr>
          <p:cNvSpPr>
            <a:spLocks noChangeArrowheads="1"/>
          </p:cNvSpPr>
          <p:nvPr/>
        </p:nvSpPr>
        <p:spPr bwMode="auto">
          <a:xfrm>
            <a:off x="685799" y="1295400"/>
            <a:ext cx="7848601" cy="1754326"/>
          </a:xfrm>
          <a:prstGeom prst="rect">
            <a:avLst/>
          </a:prstGeom>
          <a:solidFill>
            <a:schemeClr val="tx1"/>
          </a:solidFill>
          <a:ln>
            <a:noFill/>
          </a:ln>
          <a:effectLst/>
        </p:spPr>
        <p:txBody>
          <a:bodyPr wrap="square">
            <a:spAutoFit/>
          </a:bodyPr>
          <a:lstStyle/>
          <a:p>
            <a:pPr algn="r" rtl="1">
              <a:spcBef>
                <a:spcPct val="50000"/>
              </a:spcBef>
            </a:pPr>
            <a:r>
              <a:rPr lang="ar-JO" sz="3600" b="1" dirty="0">
                <a:solidFill>
                  <a:schemeClr val="bg1"/>
                </a:solidFill>
                <a:latin typeface="Traditional Arabic" panose="02020603050405020304" pitchFamily="18" charset="-78"/>
                <a:cs typeface="Traditional Arabic" panose="02020603050405020304" pitchFamily="18" charset="-78"/>
              </a:rPr>
              <a:t>يستخدم الرسول بولس كلمتين عندما يشير إلى المواهب الروحية. هاتان الكلمتان مترادفتان، وتُستخدَمان بصورة تبادلية (1كورنثوس 12: 31- 14: 1).</a:t>
            </a:r>
            <a:endParaRPr lang="en-US" sz="36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66795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231">
                                            <p:txEl>
                                              <p:pRg st="2" end="2"/>
                                            </p:txEl>
                                          </p:spTgt>
                                        </p:tgtEl>
                                        <p:attrNameLst>
                                          <p:attrName>style.visibility</p:attrName>
                                        </p:attrNameLst>
                                      </p:cBhvr>
                                      <p:to>
                                        <p:strVal val="visible"/>
                                      </p:to>
                                    </p:set>
                                    <p:animEffect transition="in" filter="dissolve">
                                      <p:cBhvr>
                                        <p:cTn id="7" dur="500"/>
                                        <p:tgtEl>
                                          <p:spTgt spid="522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231">
                                            <p:txEl>
                                              <p:pRg st="3" end="3"/>
                                            </p:txEl>
                                          </p:spTgt>
                                        </p:tgtEl>
                                        <p:attrNameLst>
                                          <p:attrName>style.visibility</p:attrName>
                                        </p:attrNameLst>
                                      </p:cBhvr>
                                      <p:to>
                                        <p:strVal val="visible"/>
                                      </p:to>
                                    </p:set>
                                    <p:animEffect transition="in" filter="dissolve">
                                      <p:cBhvr>
                                        <p:cTn id="12" dur="500"/>
                                        <p:tgtEl>
                                          <p:spTgt spid="522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143000"/>
          </a:xfrm>
          <a:solidFill>
            <a:schemeClr val="tx1"/>
          </a:solidFill>
        </p:spPr>
        <p:txBody>
          <a:bodyPr>
            <a:normAutofit/>
          </a:bodyPr>
          <a:lstStyle/>
          <a:p>
            <a:pPr algn="ctr" rtl="1">
              <a:spcBef>
                <a:spcPct val="50000"/>
              </a:spcBef>
            </a:pPr>
            <a:r>
              <a:rPr lang="ar-JO" sz="6500" b="1" dirty="0">
                <a:solidFill>
                  <a:srgbClr val="FFFF00"/>
                </a:solidFill>
                <a:latin typeface="Traditional Arabic" panose="02020603050405020304" pitchFamily="18" charset="-78"/>
                <a:cs typeface="Traditional Arabic" panose="02020603050405020304" pitchFamily="18" charset="-78"/>
              </a:rPr>
              <a:t>تعريف المواهب الروحية</a:t>
            </a:r>
            <a:endParaRPr lang="en-US" sz="6500" b="1" dirty="0">
              <a:solidFill>
                <a:srgbClr val="FFFF00"/>
              </a:solidFill>
              <a:latin typeface="Traditional Arabic" panose="02020603050405020304" pitchFamily="18" charset="-78"/>
              <a:cs typeface="Traditional Arabic" panose="02020603050405020304" pitchFamily="18" charset="-78"/>
            </a:endParaRPr>
          </a:p>
        </p:txBody>
      </p:sp>
      <p:sp>
        <p:nvSpPr>
          <p:cNvPr id="10243" name="Text Box 3"/>
          <p:cNvSpPr txBox="1">
            <a:spLocks noChangeArrowheads="1"/>
          </p:cNvSpPr>
          <p:nvPr/>
        </p:nvSpPr>
        <p:spPr bwMode="auto">
          <a:xfrm>
            <a:off x="3036711" y="1447800"/>
            <a:ext cx="6172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pPr>
            <a:r>
              <a:rPr lang="ar-JO" sz="3600" b="1" dirty="0">
                <a:latin typeface="Traditional Arabic" panose="02020603050405020304" pitchFamily="18" charset="-78"/>
                <a:cs typeface="Traditional Arabic" panose="02020603050405020304" pitchFamily="18" charset="-78"/>
              </a:rPr>
              <a:t>توجد تعريفات عِدَّة</a:t>
            </a:r>
          </a:p>
          <a:p>
            <a:pPr algn="ctr" rtl="1">
              <a:spcBef>
                <a:spcPct val="50000"/>
              </a:spcBef>
            </a:pPr>
            <a:r>
              <a:rPr lang="ar-JO" sz="3600" b="1" dirty="0">
                <a:latin typeface="Traditional Arabic" panose="02020603050405020304" pitchFamily="18" charset="-78"/>
                <a:cs typeface="Traditional Arabic" panose="02020603050405020304" pitchFamily="18" charset="-78"/>
              </a:rPr>
              <a:t>للمواهب الروحية:</a:t>
            </a:r>
            <a:endParaRPr lang="en-US" sz="3600" b="1" dirty="0">
              <a:latin typeface="Traditional Arabic" panose="02020603050405020304" pitchFamily="18" charset="-78"/>
              <a:cs typeface="Traditional Arabic" panose="02020603050405020304" pitchFamily="18" charset="-78"/>
            </a:endParaRPr>
          </a:p>
        </p:txBody>
      </p:sp>
      <p:sp>
        <p:nvSpPr>
          <p:cNvPr id="10244" name="Text Box 4"/>
          <p:cNvSpPr txBox="1">
            <a:spLocks noChangeArrowheads="1"/>
          </p:cNvSpPr>
          <p:nvPr/>
        </p:nvSpPr>
        <p:spPr bwMode="auto">
          <a:xfrm>
            <a:off x="297543" y="3124200"/>
            <a:ext cx="8534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ar-JO" sz="3200" b="1" dirty="0">
                <a:latin typeface="Traditional Arabic" panose="02020603050405020304" pitchFamily="18" charset="-78"/>
                <a:cs typeface="Traditional Arabic" panose="02020603050405020304" pitchFamily="18" charset="-78"/>
              </a:rPr>
              <a:t>المواهب الروحية هي قدراتٌ معطاةٌ من الله لأداء وظائف (مهمات) مفيدةٍ لله، لا سيَّما في مجال الخدمة الروحية... وذلك للمساهمة في الفائدة والخير للكنيسة ككل، إضافةً إلى تقديم شهادةٍ فعَّالةٍ للعالم.</a:t>
            </a:r>
          </a:p>
          <a:p>
            <a:pPr algn="r" rtl="1">
              <a:spcBef>
                <a:spcPct val="50000"/>
              </a:spcBef>
            </a:pPr>
            <a:r>
              <a:rPr lang="ar-JO" sz="3200" b="1" dirty="0">
                <a:latin typeface="Traditional Arabic" panose="02020603050405020304" pitchFamily="18" charset="-78"/>
                <a:cs typeface="Traditional Arabic" panose="02020603050405020304" pitchFamily="18" charset="-78"/>
              </a:rPr>
              <a:t>د. جون وولفورد (</a:t>
            </a:r>
            <a:r>
              <a:rPr lang="en-US" sz="3200" b="1" dirty="0">
                <a:latin typeface="Times New Roman" pitchFamily="18" charset="0"/>
                <a:cs typeface="Times New Roman" pitchFamily="18" charset="0"/>
              </a:rPr>
              <a:t>Dr. John Walvoord</a:t>
            </a:r>
            <a:r>
              <a:rPr lang="ar-JO" sz="3200" b="1" dirty="0">
                <a:latin typeface="Traditional Arabic" panose="02020603050405020304" pitchFamily="18" charset="-78"/>
                <a:cs typeface="Traditional Arabic" panose="02020603050405020304" pitchFamily="18" charset="-78"/>
              </a:rPr>
              <a:t>)</a:t>
            </a:r>
            <a:endParaRPr lang="en-US" sz="3200" b="1" dirty="0">
              <a:latin typeface="Traditional Arabic" panose="02020603050405020304" pitchFamily="18" charset="-78"/>
              <a:cs typeface="Traditional Arabic" panose="02020603050405020304" pitchFamily="18" charset="-78"/>
            </a:endParaRPr>
          </a:p>
        </p:txBody>
      </p:sp>
      <p:pic>
        <p:nvPicPr>
          <p:cNvPr id="10245" name="Picture 5" descr="MPj030961400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1111" y="1238554"/>
            <a:ext cx="2895600" cy="1840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4965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dissolve">
                                      <p:cBhvr>
                                        <p:cTn id="7" dur="500"/>
                                        <p:tgtEl>
                                          <p:spTgt spid="10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dissolve">
                                      <p:cBhvr>
                                        <p:cTn id="12" dur="500"/>
                                        <p:tgtEl>
                                          <p:spTgt spid="102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143000"/>
          </a:xfrm>
          <a:solidFill>
            <a:schemeClr val="tx1"/>
          </a:solidFill>
        </p:spPr>
        <p:txBody>
          <a:bodyPr>
            <a:normAutofit/>
          </a:bodyPr>
          <a:lstStyle/>
          <a:p>
            <a:pPr algn="ctr" rtl="1">
              <a:spcBef>
                <a:spcPct val="50000"/>
              </a:spcBef>
            </a:pPr>
            <a:r>
              <a:rPr lang="ar-JO" sz="6500" b="1" dirty="0">
                <a:solidFill>
                  <a:srgbClr val="FFFF00"/>
                </a:solidFill>
                <a:latin typeface="Traditional Arabic" panose="02020603050405020304" pitchFamily="18" charset="-78"/>
                <a:cs typeface="Traditional Arabic" panose="02020603050405020304" pitchFamily="18" charset="-78"/>
              </a:rPr>
              <a:t>تعريف المواهب الروحية</a:t>
            </a:r>
            <a:endParaRPr lang="en-US" sz="6500" b="1" dirty="0">
              <a:solidFill>
                <a:srgbClr val="FFFF00"/>
              </a:solidFill>
              <a:latin typeface="Traditional Arabic" panose="02020603050405020304" pitchFamily="18" charset="-78"/>
              <a:cs typeface="Traditional Arabic" panose="02020603050405020304" pitchFamily="18" charset="-78"/>
            </a:endParaRPr>
          </a:p>
        </p:txBody>
      </p:sp>
      <p:sp>
        <p:nvSpPr>
          <p:cNvPr id="10243" name="Text Box 3"/>
          <p:cNvSpPr txBox="1">
            <a:spLocks noChangeArrowheads="1"/>
          </p:cNvSpPr>
          <p:nvPr/>
        </p:nvSpPr>
        <p:spPr bwMode="auto">
          <a:xfrm>
            <a:off x="3048000" y="1223118"/>
            <a:ext cx="5867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JO" sz="3600" b="1" dirty="0">
                <a:latin typeface="Traditional Arabic" panose="02020603050405020304" pitchFamily="18" charset="-78"/>
                <a:cs typeface="Traditional Arabic" panose="02020603050405020304" pitchFamily="18" charset="-78"/>
              </a:rPr>
              <a:t>توجد تعريفات عدة</a:t>
            </a:r>
          </a:p>
          <a:p>
            <a:pPr algn="ctr" rtl="1">
              <a:spcBef>
                <a:spcPct val="50000"/>
              </a:spcBef>
            </a:pPr>
            <a:r>
              <a:rPr lang="ar-JO" sz="3600" b="1" dirty="0">
                <a:latin typeface="Traditional Arabic" panose="02020603050405020304" pitchFamily="18" charset="-78"/>
                <a:cs typeface="Traditional Arabic" panose="02020603050405020304" pitchFamily="18" charset="-78"/>
              </a:rPr>
              <a:t>للمواهب الروحية:</a:t>
            </a:r>
            <a:endParaRPr lang="en-US" sz="3600" b="1" dirty="0">
              <a:latin typeface="Traditional Arabic" panose="02020603050405020304" pitchFamily="18" charset="-78"/>
              <a:cs typeface="Traditional Arabic" panose="02020603050405020304" pitchFamily="18" charset="-78"/>
            </a:endParaRPr>
          </a:p>
        </p:txBody>
      </p:sp>
      <p:sp>
        <p:nvSpPr>
          <p:cNvPr id="10244" name="Text Box 4"/>
          <p:cNvSpPr txBox="1">
            <a:spLocks noChangeArrowheads="1"/>
          </p:cNvSpPr>
          <p:nvPr/>
        </p:nvSpPr>
        <p:spPr bwMode="auto">
          <a:xfrm>
            <a:off x="312057" y="2971800"/>
            <a:ext cx="85344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ar-JO" sz="3200" b="1" dirty="0">
                <a:latin typeface="Traditional Arabic" panose="02020603050405020304" pitchFamily="18" charset="-78"/>
                <a:cs typeface="Traditional Arabic" panose="02020603050405020304" pitchFamily="18" charset="-78"/>
              </a:rPr>
              <a:t>المواهب الروحية هي قدرةٌ معطاةٌ من الله من أجل الخدمة. </a:t>
            </a:r>
          </a:p>
          <a:p>
            <a:pPr algn="r" rtl="1">
              <a:spcBef>
                <a:spcPct val="50000"/>
              </a:spcBef>
            </a:pPr>
            <a:r>
              <a:rPr lang="ar-JO" sz="3200" b="1" dirty="0">
                <a:latin typeface="Traditional Arabic" panose="02020603050405020304" pitchFamily="18" charset="-78"/>
                <a:cs typeface="Traditional Arabic" panose="02020603050405020304" pitchFamily="18" charset="-78"/>
              </a:rPr>
              <a:t>د. تشارلز رايري (</a:t>
            </a:r>
            <a:r>
              <a:rPr lang="en-US" sz="3200" b="1" dirty="0">
                <a:latin typeface="Times New Roman" pitchFamily="18" charset="0"/>
                <a:cs typeface="Times New Roman" pitchFamily="18" charset="0"/>
              </a:rPr>
              <a:t>Dr. Charles Ryrie</a:t>
            </a:r>
            <a:r>
              <a:rPr lang="ar-JO" sz="3200" b="1" dirty="0">
                <a:latin typeface="Traditional Arabic" panose="02020603050405020304" pitchFamily="18" charset="-78"/>
                <a:cs typeface="Traditional Arabic" panose="02020603050405020304" pitchFamily="18" charset="-78"/>
              </a:rPr>
              <a:t>)</a:t>
            </a:r>
            <a:endParaRPr lang="en-US" sz="3200" b="1" dirty="0">
              <a:latin typeface="Traditional Arabic" panose="02020603050405020304" pitchFamily="18" charset="-78"/>
              <a:cs typeface="Traditional Arabic" panose="02020603050405020304" pitchFamily="18" charset="-78"/>
            </a:endParaRPr>
          </a:p>
          <a:p>
            <a:pPr algn="r" rtl="1">
              <a:spcBef>
                <a:spcPct val="50000"/>
              </a:spcBef>
            </a:pPr>
            <a:r>
              <a:rPr lang="ar-JO" sz="3200" b="1" dirty="0">
                <a:latin typeface="Traditional Arabic" panose="02020603050405020304" pitchFamily="18" charset="-78"/>
                <a:cs typeface="Traditional Arabic" panose="02020603050405020304" pitchFamily="18" charset="-78"/>
              </a:rPr>
              <a:t>المواهب الروحية هي القدرة المعطاة بالروح القدس والتي تعمل بوصفها قناةً يقوم الروح القدس بواسطتها بعمل خدمته تُجاه الجسد (الكنيسة).</a:t>
            </a:r>
          </a:p>
          <a:p>
            <a:pPr algn="r" rtl="1">
              <a:spcBef>
                <a:spcPct val="50000"/>
              </a:spcBef>
            </a:pPr>
            <a:r>
              <a:rPr lang="ar-JO" sz="3200" b="1" dirty="0">
                <a:latin typeface="Traditional Arabic" panose="02020603050405020304" pitchFamily="18" charset="-78"/>
                <a:cs typeface="Traditional Arabic" panose="02020603050405020304" pitchFamily="18" charset="-78"/>
              </a:rPr>
              <a:t>د. جون ماك آرثر (</a:t>
            </a:r>
            <a:r>
              <a:rPr lang="en-US" sz="3200" b="1" dirty="0">
                <a:latin typeface="Traditional Arabic" panose="02020603050405020304" pitchFamily="18" charset="-78"/>
                <a:cs typeface="Traditional Arabic" panose="02020603050405020304" pitchFamily="18" charset="-78"/>
              </a:rPr>
              <a:t>Dr. </a:t>
            </a:r>
            <a:r>
              <a:rPr lang="en-US" sz="3200" b="1" dirty="0">
                <a:latin typeface="Times New Roman" pitchFamily="18" charset="0"/>
                <a:cs typeface="Times New Roman" pitchFamily="18" charset="0"/>
              </a:rPr>
              <a:t>John MacArthur</a:t>
            </a:r>
            <a:r>
              <a:rPr lang="ar-JO" sz="3200" b="1" dirty="0">
                <a:latin typeface="Traditional Arabic" panose="02020603050405020304" pitchFamily="18" charset="-78"/>
                <a:cs typeface="Traditional Arabic" panose="02020603050405020304" pitchFamily="18" charset="-78"/>
              </a:rPr>
              <a:t>)</a:t>
            </a:r>
            <a:endParaRPr lang="en-US" sz="3200" b="1" dirty="0">
              <a:latin typeface="Traditional Arabic" panose="02020603050405020304" pitchFamily="18" charset="-78"/>
              <a:cs typeface="Traditional Arabic" panose="02020603050405020304" pitchFamily="18" charset="-78"/>
            </a:endParaRPr>
          </a:p>
        </p:txBody>
      </p:sp>
      <p:pic>
        <p:nvPicPr>
          <p:cNvPr id="10245" name="Picture 5" descr="MPj030961400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191043"/>
            <a:ext cx="2819400" cy="1732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748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417638"/>
          </a:xfrm>
          <a:solidFill>
            <a:schemeClr val="tx1"/>
          </a:solidFill>
        </p:spPr>
        <p:txBody>
          <a:bodyPr>
            <a:normAutofit/>
          </a:bodyPr>
          <a:lstStyle/>
          <a:p>
            <a:pPr algn="ctr" rtl="1">
              <a:spcBef>
                <a:spcPct val="50000"/>
              </a:spcBef>
            </a:pPr>
            <a:r>
              <a:rPr lang="ar-JO" sz="6500" b="1" dirty="0">
                <a:solidFill>
                  <a:srgbClr val="FFFF00"/>
                </a:solidFill>
                <a:latin typeface="Traditional Arabic" panose="02020603050405020304" pitchFamily="18" charset="-78"/>
                <a:cs typeface="Traditional Arabic" panose="02020603050405020304" pitchFamily="18" charset="-78"/>
              </a:rPr>
              <a:t>تعريف المواهب الروحية</a:t>
            </a:r>
            <a:endParaRPr lang="en-US" sz="6500" b="1" dirty="0">
              <a:solidFill>
                <a:srgbClr val="FFFF00"/>
              </a:solidFill>
              <a:latin typeface="Traditional Arabic" panose="02020603050405020304" pitchFamily="18" charset="-78"/>
              <a:cs typeface="Traditional Arabic" panose="02020603050405020304" pitchFamily="18" charset="-78"/>
            </a:endParaRPr>
          </a:p>
        </p:txBody>
      </p:sp>
      <p:sp>
        <p:nvSpPr>
          <p:cNvPr id="12291" name="Text Box 3"/>
          <p:cNvSpPr txBox="1">
            <a:spLocks noChangeArrowheads="1"/>
          </p:cNvSpPr>
          <p:nvPr/>
        </p:nvSpPr>
        <p:spPr bwMode="auto">
          <a:xfrm>
            <a:off x="381000" y="1676400"/>
            <a:ext cx="8458200" cy="3293209"/>
          </a:xfrm>
          <a:prstGeom prst="rect">
            <a:avLst/>
          </a:prstGeom>
          <a:solidFill>
            <a:schemeClr val="tx1"/>
          </a:solidFill>
          <a:ln>
            <a:noFill/>
          </a:ln>
          <a:effectLst/>
        </p:spPr>
        <p:txBody>
          <a:bodyPr>
            <a:spAutoFit/>
          </a:bodyPr>
          <a:lstStyle/>
          <a:p>
            <a:pPr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المواهب الروحية هي </a:t>
            </a:r>
            <a:r>
              <a:rPr lang="ar-JO" sz="3200" b="1" u="sng" dirty="0">
                <a:solidFill>
                  <a:srgbClr val="FFFF00"/>
                </a:solidFill>
                <a:latin typeface="Traditional Arabic" panose="02020603050405020304" pitchFamily="18" charset="-78"/>
                <a:cs typeface="Traditional Arabic" panose="02020603050405020304" pitchFamily="18" charset="-78"/>
              </a:rPr>
              <a:t>مهاراتٌ</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u="sng" dirty="0">
                <a:solidFill>
                  <a:srgbClr val="FFFF00"/>
                </a:solidFill>
                <a:latin typeface="Traditional Arabic" panose="02020603050405020304" pitchFamily="18" charset="-78"/>
                <a:cs typeface="Traditional Arabic" panose="02020603050405020304" pitchFamily="18" charset="-78"/>
              </a:rPr>
              <a:t>روحيةٌ</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dirty="0">
                <a:solidFill>
                  <a:schemeClr val="bg1"/>
                </a:solidFill>
                <a:latin typeface="Traditional Arabic" panose="02020603050405020304" pitchFamily="18" charset="-78"/>
                <a:cs typeface="Traditional Arabic" panose="02020603050405020304" pitchFamily="18" charset="-78"/>
              </a:rPr>
              <a:t>معطاةٌ من الله إلى جميع المؤمنين لكي يخدموا الآخَرين بها.</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الموهبة الروحية هي </a:t>
            </a:r>
            <a:r>
              <a:rPr lang="ar-JO" sz="3200" b="1" u="sng" dirty="0">
                <a:solidFill>
                  <a:srgbClr val="FFFF00"/>
                </a:solidFill>
                <a:latin typeface="Traditional Arabic" panose="02020603050405020304" pitchFamily="18" charset="-78"/>
                <a:cs typeface="Traditional Arabic" panose="02020603050405020304" pitchFamily="18" charset="-78"/>
              </a:rPr>
              <a:t>قدرةٌ</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u="sng" dirty="0">
                <a:solidFill>
                  <a:srgbClr val="FFFF00"/>
                </a:solidFill>
                <a:latin typeface="Traditional Arabic" panose="02020603050405020304" pitchFamily="18" charset="-78"/>
                <a:cs typeface="Traditional Arabic" panose="02020603050405020304" pitchFamily="18" charset="-78"/>
              </a:rPr>
              <a:t>خارقةٌ للطبيعة</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dirty="0">
                <a:solidFill>
                  <a:schemeClr val="bg1"/>
                </a:solidFill>
                <a:latin typeface="Traditional Arabic" panose="02020603050405020304" pitchFamily="18" charset="-78"/>
                <a:cs typeface="Traditional Arabic" panose="02020603050405020304" pitchFamily="18" charset="-78"/>
              </a:rPr>
              <a:t>أن نخدم مع المسيح.</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الموهبة الروحية هي </a:t>
            </a:r>
            <a:r>
              <a:rPr lang="ar-JO" sz="3200" b="1" u="sng" dirty="0">
                <a:solidFill>
                  <a:srgbClr val="FFFF00"/>
                </a:solidFill>
                <a:latin typeface="Traditional Arabic" panose="02020603050405020304" pitchFamily="18" charset="-78"/>
                <a:cs typeface="Traditional Arabic" panose="02020603050405020304" pitchFamily="18" charset="-78"/>
              </a:rPr>
              <a:t>رغبةٌ</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u="sng" dirty="0">
                <a:solidFill>
                  <a:srgbClr val="FFFF00"/>
                </a:solidFill>
                <a:latin typeface="Traditional Arabic" panose="02020603050405020304" pitchFamily="18" charset="-78"/>
                <a:cs typeface="Traditional Arabic" panose="02020603050405020304" pitchFamily="18" charset="-78"/>
              </a:rPr>
              <a:t>خارقةٌ للطبيعة</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dirty="0">
                <a:solidFill>
                  <a:schemeClr val="bg1"/>
                </a:solidFill>
                <a:latin typeface="Traditional Arabic" panose="02020603050405020304" pitchFamily="18" charset="-78"/>
                <a:cs typeface="Traditional Arabic" panose="02020603050405020304" pitchFamily="18" charset="-78"/>
              </a:rPr>
              <a:t>في أن نخدم الآخَرين.</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الموهبة الروحية هي </a:t>
            </a:r>
            <a:r>
              <a:rPr lang="ar-JO" sz="3200" b="1" u="sng" dirty="0">
                <a:solidFill>
                  <a:srgbClr val="FFFF00"/>
                </a:solidFill>
                <a:latin typeface="Traditional Arabic" panose="02020603050405020304" pitchFamily="18" charset="-78"/>
                <a:cs typeface="Traditional Arabic" panose="02020603050405020304" pitchFamily="18" charset="-78"/>
              </a:rPr>
              <a:t>أداةٌ</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u="sng" dirty="0">
                <a:solidFill>
                  <a:srgbClr val="FFFF00"/>
                </a:solidFill>
                <a:latin typeface="Traditional Arabic" panose="02020603050405020304" pitchFamily="18" charset="-78"/>
                <a:cs typeface="Traditional Arabic" panose="02020603050405020304" pitchFamily="18" charset="-78"/>
              </a:rPr>
              <a:t>خارقةٌ للطبيعة</a:t>
            </a:r>
            <a:r>
              <a:rPr lang="ar-JO" sz="3200" b="1" dirty="0">
                <a:solidFill>
                  <a:srgbClr val="FFFF00"/>
                </a:solidFill>
                <a:latin typeface="Traditional Arabic" panose="02020603050405020304" pitchFamily="18" charset="-78"/>
                <a:cs typeface="Traditional Arabic" panose="02020603050405020304" pitchFamily="18" charset="-78"/>
              </a:rPr>
              <a:t> </a:t>
            </a:r>
            <a:r>
              <a:rPr lang="ar-JO" sz="3200" b="1" dirty="0">
                <a:solidFill>
                  <a:schemeClr val="bg1"/>
                </a:solidFill>
                <a:latin typeface="Traditional Arabic" panose="02020603050405020304" pitchFamily="18" charset="-78"/>
                <a:cs typeface="Traditional Arabic" panose="02020603050405020304" pitchFamily="18" charset="-78"/>
              </a:rPr>
              <a:t>تُستخدَم في عمَلِ الخدمة.</a:t>
            </a:r>
            <a:endParaRPr lang="en-US" sz="32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62721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 calcmode="lin" valueType="num">
                                      <p:cBhvr additive="base">
                                        <p:cTn id="7" dur="500" fill="hold"/>
                                        <p:tgtEl>
                                          <p:spTgt spid="1229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 calcmode="lin" valueType="num">
                                      <p:cBhvr additive="base">
                                        <p:cTn id="17"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anim calcmode="lin" valueType="num">
                                      <p:cBhvr additive="base">
                                        <p:cTn id="2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291">
                                            <p:txEl>
                                              <p:pRg st="3" end="3"/>
                                            </p:txEl>
                                          </p:spTgt>
                                        </p:tgtEl>
                                        <p:attrNameLst>
                                          <p:attrName>style.visibility</p:attrName>
                                        </p:attrNameLst>
                                      </p:cBhvr>
                                      <p:to>
                                        <p:strVal val="visible"/>
                                      </p:to>
                                    </p:set>
                                    <p:anim calcmode="lin" valueType="num">
                                      <p:cBhvr additive="base">
                                        <p:cTn id="2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1475125"/>
            <a:ext cx="8382000" cy="3477875"/>
          </a:xfrm>
          <a:prstGeom prst="rect">
            <a:avLst/>
          </a:prstGeom>
          <a:solidFill>
            <a:schemeClr val="tx1"/>
          </a:solidFill>
          <a:ln>
            <a:noFill/>
          </a:ln>
          <a:effectLst/>
        </p:spPr>
        <p:txBody>
          <a:bodyPr wrap="square">
            <a:spAutoFit/>
          </a:bodyPr>
          <a:lstStyle/>
          <a:p>
            <a:pPr algn="ctr" rtl="1">
              <a:spcBef>
                <a:spcPct val="50000"/>
              </a:spcBef>
            </a:pPr>
            <a:r>
              <a:rPr lang="ar-JO" sz="4400" b="1" dirty="0">
                <a:solidFill>
                  <a:schemeClr val="bg1"/>
                </a:solidFill>
                <a:latin typeface="Traditional Arabic" panose="02020603050405020304" pitchFamily="18" charset="-78"/>
                <a:cs typeface="Traditional Arabic" panose="02020603050405020304" pitchFamily="18" charset="-78"/>
              </a:rPr>
              <a:t>خدمةٌ للجسد (الكنيسة)</a:t>
            </a:r>
            <a:endParaRPr lang="en-US" sz="44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تؤدِّي دراستنا للمواهب الروحية إلى إعدادنا بصورةٍ أفضل لنخدم في مجالات نقاط قوَّتنا، ويؤدِّي هذا الأمر إلى:</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1. البنيان للقديسين</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2. الكرازة لغير المؤمنين</a:t>
            </a:r>
            <a:endParaRPr lang="en-US" sz="3200" b="1" dirty="0">
              <a:solidFill>
                <a:schemeClr val="bg1"/>
              </a:solidFill>
              <a:latin typeface="Traditional Arabic" panose="02020603050405020304" pitchFamily="18" charset="-78"/>
              <a:cs typeface="Traditional Arabic" panose="02020603050405020304" pitchFamily="18" charset="-78"/>
            </a:endParaRPr>
          </a:p>
        </p:txBody>
      </p:sp>
      <p:sp>
        <p:nvSpPr>
          <p:cNvPr id="11266" name="Rectangle 2"/>
          <p:cNvSpPr>
            <a:spLocks noGrp="1" noChangeArrowheads="1"/>
          </p:cNvSpPr>
          <p:nvPr>
            <p:ph type="title"/>
          </p:nvPr>
        </p:nvSpPr>
        <p:spPr>
          <a:xfrm>
            <a:off x="0" y="0"/>
            <a:ext cx="9144000" cy="1417638"/>
          </a:xfrm>
          <a:solidFill>
            <a:schemeClr val="tx1"/>
          </a:solidFill>
        </p:spPr>
        <p:txBody>
          <a:bodyPr>
            <a:noAutofit/>
          </a:bodyPr>
          <a:lstStyle/>
          <a:p>
            <a:pPr algn="ctr" rtl="1">
              <a:spcBef>
                <a:spcPct val="50000"/>
              </a:spcBef>
            </a:pPr>
            <a:r>
              <a:rPr lang="ar-JO" sz="4800" b="1" dirty="0">
                <a:solidFill>
                  <a:srgbClr val="FFFF00"/>
                </a:solidFill>
                <a:latin typeface="Traditional Arabic" panose="02020603050405020304" pitchFamily="18" charset="-78"/>
                <a:cs typeface="Traditional Arabic" panose="02020603050405020304" pitchFamily="18" charset="-78"/>
              </a:rPr>
              <a:t>المواهب الروحية</a:t>
            </a:r>
            <a:br>
              <a:rPr lang="ar-JO" sz="4800" b="1" dirty="0">
                <a:solidFill>
                  <a:srgbClr val="FFFF00"/>
                </a:solidFill>
                <a:latin typeface="Traditional Arabic" panose="02020603050405020304" pitchFamily="18" charset="-78"/>
                <a:cs typeface="Traditional Arabic" panose="02020603050405020304" pitchFamily="18" charset="-78"/>
              </a:rPr>
            </a:br>
            <a:r>
              <a:rPr lang="ar-JO" sz="4800" b="1" dirty="0">
                <a:solidFill>
                  <a:srgbClr val="FFFF00"/>
                </a:solidFill>
                <a:latin typeface="Traditional Arabic" panose="02020603050405020304" pitchFamily="18" charset="-78"/>
                <a:cs typeface="Traditional Arabic" panose="02020603050405020304" pitchFamily="18" charset="-78"/>
              </a:rPr>
              <a:t>والغرض منها</a:t>
            </a:r>
            <a:endParaRPr lang="en-US" sz="4800" b="1" dirty="0">
              <a:solidFill>
                <a:srgbClr val="FFFF00"/>
              </a:solidFill>
              <a:latin typeface="Traditional Arabic" panose="02020603050405020304" pitchFamily="18" charset="-78"/>
              <a:cs typeface="Traditional Arabic" panose="02020603050405020304" pitchFamily="18" charset="-78"/>
            </a:endParaRPr>
          </a:p>
        </p:txBody>
      </p:sp>
      <p:pic>
        <p:nvPicPr>
          <p:cNvPr id="11275" name="Picture 11" descr="MCBD08206_0000[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744041" y="5010487"/>
            <a:ext cx="2541653" cy="18620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7" name="Picture 13" descr="MCj0429983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524000" y="5410200"/>
            <a:ext cx="2514600" cy="1089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3384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anim calcmode="lin" valueType="num">
                                      <p:cBhvr additive="base">
                                        <p:cTn id="7" dur="5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2" end="2"/>
                                            </p:txEl>
                                          </p:spTgt>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11275"/>
                                        </p:tgtEl>
                                        <p:attrNameLst>
                                          <p:attrName>style.visibility</p:attrName>
                                        </p:attrNameLst>
                                      </p:cBhvr>
                                      <p:to>
                                        <p:strVal val="visible"/>
                                      </p:to>
                                    </p:set>
                                    <p:animEffect transition="in" filter="dissolve">
                                      <p:cBhvr>
                                        <p:cTn id="11" dur="500"/>
                                        <p:tgtEl>
                                          <p:spTgt spid="112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11268">
                                            <p:txEl>
                                              <p:pRg st="3" end="3"/>
                                            </p:txEl>
                                          </p:spTgt>
                                        </p:tgtEl>
                                        <p:attrNameLst>
                                          <p:attrName>style.visibility</p:attrName>
                                        </p:attrNameLst>
                                      </p:cBhvr>
                                      <p:to>
                                        <p:strVal val="visible"/>
                                      </p:to>
                                    </p:set>
                                    <p:anim calcmode="lin" valueType="num">
                                      <p:cBhvr additive="base">
                                        <p:cTn id="16" dur="500" fill="hold"/>
                                        <p:tgtEl>
                                          <p:spTgt spid="11268">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268">
                                            <p:txEl>
                                              <p:pRg st="3" end="3"/>
                                            </p:txEl>
                                          </p:spTgt>
                                        </p:tgtEl>
                                        <p:attrNameLst>
                                          <p:attrName>ppt_y</p:attrName>
                                        </p:attrNameLst>
                                      </p:cBhvr>
                                      <p:tavLst>
                                        <p:tav tm="0">
                                          <p:val>
                                            <p:strVal val="#ppt_y"/>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11277"/>
                                        </p:tgtEl>
                                        <p:attrNameLst>
                                          <p:attrName>style.visibility</p:attrName>
                                        </p:attrNameLst>
                                      </p:cBhvr>
                                      <p:to>
                                        <p:strVal val="visible"/>
                                      </p:to>
                                    </p:set>
                                    <p:animEffect transition="in" filter="dissolve">
                                      <p:cBhvr>
                                        <p:cTn id="20" dur="5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417638"/>
          </a:xfrm>
          <a:solidFill>
            <a:schemeClr val="tx1"/>
          </a:solidFill>
        </p:spPr>
        <p:txBody>
          <a:bodyPr>
            <a:noAutofit/>
          </a:bodyPr>
          <a:lstStyle/>
          <a:p>
            <a:pPr rtl="1"/>
            <a:r>
              <a:rPr lang="ar-JO" sz="4800" b="1" dirty="0">
                <a:solidFill>
                  <a:srgbClr val="FFFF00"/>
                </a:solidFill>
                <a:latin typeface="Traditional Arabic" panose="02020603050405020304" pitchFamily="18" charset="-78"/>
                <a:cs typeface="Traditional Arabic" panose="02020603050405020304" pitchFamily="18" charset="-78"/>
              </a:rPr>
              <a:t>المواهب الروحية</a:t>
            </a:r>
            <a:br>
              <a:rPr lang="ar-JO" sz="4800" b="1" dirty="0">
                <a:solidFill>
                  <a:srgbClr val="FFFF00"/>
                </a:solidFill>
                <a:latin typeface="Traditional Arabic" panose="02020603050405020304" pitchFamily="18" charset="-78"/>
                <a:cs typeface="Traditional Arabic" panose="02020603050405020304" pitchFamily="18" charset="-78"/>
              </a:rPr>
            </a:br>
            <a:r>
              <a:rPr lang="ar-JO" sz="4800" b="1" dirty="0">
                <a:solidFill>
                  <a:srgbClr val="FFFF00"/>
                </a:solidFill>
                <a:latin typeface="Traditional Arabic" panose="02020603050405020304" pitchFamily="18" charset="-78"/>
                <a:cs typeface="Traditional Arabic" panose="02020603050405020304" pitchFamily="18" charset="-78"/>
              </a:rPr>
              <a:t>والغرض منها</a:t>
            </a:r>
            <a:endParaRPr lang="en-US" sz="4800" b="1" dirty="0">
              <a:solidFill>
                <a:srgbClr val="FFFF00"/>
              </a:solidFill>
              <a:latin typeface="Traditional Arabic" panose="02020603050405020304" pitchFamily="18" charset="-78"/>
              <a:cs typeface="Traditional Arabic" panose="02020603050405020304" pitchFamily="18" charset="-78"/>
            </a:endParaRPr>
          </a:p>
        </p:txBody>
      </p:sp>
      <p:sp>
        <p:nvSpPr>
          <p:cNvPr id="14339" name="Text Box 3"/>
          <p:cNvSpPr txBox="1">
            <a:spLocks noChangeArrowheads="1"/>
          </p:cNvSpPr>
          <p:nvPr/>
        </p:nvSpPr>
        <p:spPr bwMode="auto">
          <a:xfrm>
            <a:off x="228600" y="1447800"/>
            <a:ext cx="8534400" cy="4585871"/>
          </a:xfrm>
          <a:prstGeom prst="rect">
            <a:avLst/>
          </a:prstGeom>
          <a:solidFill>
            <a:schemeClr val="tx1"/>
          </a:solidFill>
          <a:ln>
            <a:noFill/>
          </a:ln>
          <a:effectLst/>
        </p:spPr>
        <p:txBody>
          <a:bodyPr>
            <a:spAutoFit/>
          </a:bodyPr>
          <a:lstStyle/>
          <a:p>
            <a:pPr algn="ct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الشعور بالإشباع الذاتي والرضا</a:t>
            </a:r>
            <a:endParaRPr lang="en-US" sz="32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pPr>
            <a:r>
              <a:rPr lang="ar-JO" sz="3200" b="1" dirty="0">
                <a:solidFill>
                  <a:schemeClr val="bg1"/>
                </a:solidFill>
                <a:latin typeface="Traditional Arabic" panose="02020603050405020304" pitchFamily="18" charset="-78"/>
                <a:cs typeface="Traditional Arabic" panose="02020603050405020304" pitchFamily="18" charset="-78"/>
              </a:rPr>
              <a:t>تؤدِّي دراسة المواهب الروحية إلى مساعدتنا على ممارسة مواهبنا، ويؤدِّي هذا الأمر إلى: </a:t>
            </a:r>
          </a:p>
          <a:p>
            <a:pPr algn="r" rtl="1">
              <a:spcBef>
                <a:spcPct val="50000"/>
              </a:spcBef>
            </a:pPr>
            <a:r>
              <a:rPr lang="ar-JO" sz="2400" b="1" dirty="0">
                <a:solidFill>
                  <a:schemeClr val="bg1"/>
                </a:solidFill>
                <a:latin typeface="Traditional Arabic" panose="02020603050405020304" pitchFamily="18" charset="-78"/>
                <a:cs typeface="Traditional Arabic" panose="02020603050405020304" pitchFamily="18" charset="-78"/>
              </a:rPr>
              <a:t>1. وجود طاقةٍ أكثر لدينا إذ نخدم في مجالات نقاط قوَّتنا وموهبتنا.</a:t>
            </a:r>
            <a:endParaRPr lang="en-US" sz="24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pPr>
            <a:r>
              <a:rPr lang="ar-JO" sz="2400" b="1" dirty="0">
                <a:solidFill>
                  <a:schemeClr val="bg1"/>
                </a:solidFill>
                <a:latin typeface="Traditional Arabic" panose="02020603050405020304" pitchFamily="18" charset="-78"/>
                <a:cs typeface="Traditional Arabic" panose="02020603050405020304" pitchFamily="18" charset="-78"/>
              </a:rPr>
              <a:t>2. الشعور بالانتماء إلى عمَلِ الله.</a:t>
            </a:r>
            <a:endParaRPr lang="en-US" sz="24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pPr>
            <a:r>
              <a:rPr lang="ar-JO" sz="2400" b="1" dirty="0">
                <a:solidFill>
                  <a:schemeClr val="bg1"/>
                </a:solidFill>
                <a:latin typeface="Traditional Arabic" panose="02020603050405020304" pitchFamily="18" charset="-78"/>
                <a:cs typeface="Traditional Arabic" panose="02020603050405020304" pitchFamily="18" charset="-78"/>
              </a:rPr>
              <a:t>3. الشعور بأنَّنا نُحقِّق إرادة الله لحياتنا. </a:t>
            </a:r>
          </a:p>
          <a:p>
            <a:pPr algn="r" rtl="1">
              <a:spcBef>
                <a:spcPct val="50000"/>
              </a:spcBef>
            </a:pPr>
            <a:r>
              <a:rPr lang="ar-JO" sz="2400" b="1" dirty="0">
                <a:solidFill>
                  <a:schemeClr val="bg1"/>
                </a:solidFill>
                <a:latin typeface="Traditional Arabic" panose="02020603050405020304" pitchFamily="18" charset="-78"/>
                <a:cs typeface="Traditional Arabic" panose="02020603050405020304" pitchFamily="18" charset="-78"/>
              </a:rPr>
              <a:t>4. الشعور بالاستمتاع إذ نخدم في مجالاتٍ نستمتع بها.</a:t>
            </a:r>
            <a:endParaRPr lang="en-US" sz="2400" b="1" dirty="0">
              <a:solidFill>
                <a:schemeClr val="bg1"/>
              </a:solidFill>
              <a:latin typeface="Traditional Arabic" panose="02020603050405020304" pitchFamily="18" charset="-78"/>
              <a:cs typeface="Traditional Arabic" panose="02020603050405020304" pitchFamily="18" charset="-78"/>
            </a:endParaRPr>
          </a:p>
          <a:p>
            <a:pPr algn="r" rtl="1">
              <a:spcBef>
                <a:spcPct val="50000"/>
              </a:spcBef>
            </a:pPr>
            <a:r>
              <a:rPr lang="ar-JO" sz="2400" b="1" dirty="0">
                <a:solidFill>
                  <a:schemeClr val="bg1"/>
                </a:solidFill>
                <a:latin typeface="Traditional Arabic" panose="02020603050405020304" pitchFamily="18" charset="-78"/>
                <a:cs typeface="Traditional Arabic" panose="02020603050405020304" pitchFamily="18" charset="-78"/>
              </a:rPr>
              <a:t>5. شعورنا بتقديرٍ أكبر تُجاه الآخَرين في الكنيسة.</a:t>
            </a:r>
            <a:endParaRPr lang="en-US" sz="2400" b="1" dirty="0">
              <a:solidFill>
                <a:schemeClr val="bg1"/>
              </a:solidFill>
              <a:latin typeface="Traditional Arabic" panose="02020603050405020304" pitchFamily="18" charset="-78"/>
              <a:cs typeface="Traditional Arabic" panose="02020603050405020304" pitchFamily="18" charset="-78"/>
            </a:endParaRPr>
          </a:p>
        </p:txBody>
      </p:sp>
      <p:pic>
        <p:nvPicPr>
          <p:cNvPr id="14343" name="Picture 7" descr="MCj043616300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81000" y="3797300"/>
            <a:ext cx="1841500" cy="161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86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additive="base">
                                        <p:cTn id="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3" end="3"/>
                                            </p:txEl>
                                          </p:spTgt>
                                        </p:tgtEl>
                                        <p:attrNameLst>
                                          <p:attrName>ppt_y</p:attrName>
                                        </p:attrNameLst>
                                      </p:cBhvr>
                                      <p:tavLst>
                                        <p:tav tm="0">
                                          <p:val>
                                            <p:strVal val="#ppt_y"/>
                                          </p:val>
                                        </p:tav>
                                        <p:tav tm="100000">
                                          <p:val>
                                            <p:strVal val="#ppt_y"/>
                                          </p:val>
                                        </p:tav>
                                      </p:tavLst>
                                    </p:anim>
                                  </p:childTnLst>
                                </p:cTn>
                              </p:par>
                              <p:par>
                                <p:cTn id="21" presetID="9" presetClass="entr" presetSubtype="0" fill="hold" nodeType="with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dissolve">
                                      <p:cBhvr>
                                        <p:cTn id="23" dur="500"/>
                                        <p:tgtEl>
                                          <p:spTgt spid="143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14339">
                                            <p:txEl>
                                              <p:pRg st="4" end="4"/>
                                            </p:txEl>
                                          </p:spTgt>
                                        </p:tgtEl>
                                        <p:attrNameLst>
                                          <p:attrName>style.visibility</p:attrName>
                                        </p:attrNameLst>
                                      </p:cBhvr>
                                      <p:to>
                                        <p:strVal val="visible"/>
                                      </p:to>
                                    </p:set>
                                    <p:anim calcmode="lin" valueType="num">
                                      <p:cBhvr additive="base">
                                        <p:cTn id="28"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4339">
                                            <p:txEl>
                                              <p:pRg st="5" end="5"/>
                                            </p:txEl>
                                          </p:spTgt>
                                        </p:tgtEl>
                                        <p:attrNameLst>
                                          <p:attrName>style.visibility</p:attrName>
                                        </p:attrNameLst>
                                      </p:cBhvr>
                                      <p:to>
                                        <p:strVal val="visible"/>
                                      </p:to>
                                    </p:set>
                                    <p:anim calcmode="lin" valueType="num">
                                      <p:cBhvr additive="base">
                                        <p:cTn id="34"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14339">
                                            <p:txEl>
                                              <p:pRg st="6" end="6"/>
                                            </p:txEl>
                                          </p:spTgt>
                                        </p:tgtEl>
                                        <p:attrNameLst>
                                          <p:attrName>style.visibility</p:attrName>
                                        </p:attrNameLst>
                                      </p:cBhvr>
                                      <p:to>
                                        <p:strVal val="visible"/>
                                      </p:to>
                                    </p:set>
                                    <p:anim calcmode="lin" valueType="num">
                                      <p:cBhvr additive="base">
                                        <p:cTn id="40"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80286" cy="1752600"/>
          </a:xfrm>
          <a:solidFill>
            <a:schemeClr val="tx1"/>
          </a:solidFill>
        </p:spPr>
        <p:txBody>
          <a:bodyPr>
            <a:normAutofit/>
          </a:bodyPr>
          <a:lstStyle/>
          <a:p>
            <a:pPr rtl="1"/>
            <a:r>
              <a:rPr lang="ar-JO" sz="4800" b="1" dirty="0">
                <a:solidFill>
                  <a:srgbClr val="FFFF00"/>
                </a:solidFill>
                <a:latin typeface="Traditional Arabic" panose="02020603050405020304" pitchFamily="18" charset="-78"/>
                <a:cs typeface="Traditional Arabic" panose="02020603050405020304" pitchFamily="18" charset="-78"/>
              </a:rPr>
              <a:t>كم موهبةً روحيةً</a:t>
            </a:r>
            <a:br>
              <a:rPr lang="ar-JO" sz="4800" b="1" dirty="0">
                <a:solidFill>
                  <a:srgbClr val="FFFF00"/>
                </a:solidFill>
                <a:latin typeface="Traditional Arabic" panose="02020603050405020304" pitchFamily="18" charset="-78"/>
                <a:cs typeface="Traditional Arabic" panose="02020603050405020304" pitchFamily="18" charset="-78"/>
              </a:rPr>
            </a:br>
            <a:r>
              <a:rPr lang="ar-JO" sz="4800" b="1" dirty="0">
                <a:solidFill>
                  <a:srgbClr val="FFFF00"/>
                </a:solidFill>
                <a:latin typeface="Traditional Arabic" panose="02020603050405020304" pitchFamily="18" charset="-78"/>
                <a:cs typeface="Traditional Arabic" panose="02020603050405020304" pitchFamily="18" charset="-78"/>
              </a:rPr>
              <a:t>يمكن أن يمتلك المؤمن؟</a:t>
            </a:r>
            <a:endParaRPr lang="en-US" sz="4800" b="1" dirty="0">
              <a:solidFill>
                <a:srgbClr val="FFFF00"/>
              </a:solidFill>
              <a:latin typeface="Traditional Arabic" panose="02020603050405020304" pitchFamily="18" charset="-78"/>
              <a:cs typeface="Traditional Arabic" panose="02020603050405020304" pitchFamily="18" charset="-78"/>
            </a:endParaRPr>
          </a:p>
        </p:txBody>
      </p:sp>
      <p:sp>
        <p:nvSpPr>
          <p:cNvPr id="60420" name="Text Box 4"/>
          <p:cNvSpPr txBox="1">
            <a:spLocks noChangeArrowheads="1"/>
          </p:cNvSpPr>
          <p:nvPr/>
        </p:nvSpPr>
        <p:spPr bwMode="auto">
          <a:xfrm>
            <a:off x="304800" y="2133600"/>
            <a:ext cx="88392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rtl="1">
              <a:spcBef>
                <a:spcPct val="50000"/>
              </a:spcBef>
            </a:pPr>
            <a:r>
              <a:rPr lang="ar-JO" sz="3600" b="1" u="sng" dirty="0">
                <a:latin typeface="Traditional Arabic" panose="02020603050405020304" pitchFamily="18" charset="-78"/>
                <a:cs typeface="Traditional Arabic" panose="02020603050405020304" pitchFamily="18" charset="-78"/>
              </a:rPr>
              <a:t>الرأي القائل بأنَّ المؤمن يمتلك موهبةً واحدةً فقط</a:t>
            </a:r>
            <a:endParaRPr lang="en-US" sz="3600" b="1" dirty="0">
              <a:latin typeface="Traditional Arabic" panose="02020603050405020304" pitchFamily="18" charset="-78"/>
              <a:cs typeface="Traditional Arabic" panose="02020603050405020304" pitchFamily="18" charset="-78"/>
            </a:endParaRPr>
          </a:p>
          <a:p>
            <a:pPr algn="r" rtl="1">
              <a:spcBef>
                <a:spcPct val="50000"/>
              </a:spcBef>
              <a:buFontTx/>
              <a:buAutoNum type="arabicPeriod"/>
            </a:pPr>
            <a:r>
              <a:rPr lang="ar-JO" sz="3200" b="1" dirty="0">
                <a:latin typeface="Traditional Arabic" panose="02020603050405020304" pitchFamily="18" charset="-78"/>
                <a:cs typeface="Traditional Arabic" panose="02020603050405020304" pitchFamily="18" charset="-78"/>
              </a:rPr>
              <a:t>تأتي كلمة "موهبة" في الكتاب المقدَّس في صيغة المفرد دائمًا.</a:t>
            </a:r>
          </a:p>
          <a:p>
            <a:pPr algn="r" rtl="1">
              <a:spcBef>
                <a:spcPct val="50000"/>
              </a:spcBef>
              <a:buFontTx/>
              <a:buAutoNum type="arabicPeriod"/>
            </a:pPr>
            <a:r>
              <a:rPr lang="ar-JO" sz="3200" b="1" dirty="0">
                <a:latin typeface="Traditional Arabic" panose="02020603050405020304" pitchFamily="18" charset="-78"/>
                <a:cs typeface="Traditional Arabic" panose="02020603050405020304" pitchFamily="18" charset="-78"/>
              </a:rPr>
              <a:t>تُقارَن المواهب عند ورودها في الكتاب المقدَّس بعضوٍ واحدٍ فقط من جسد الإنسان.</a:t>
            </a:r>
          </a:p>
          <a:p>
            <a:pPr algn="r" rtl="1">
              <a:spcBef>
                <a:spcPct val="50000"/>
              </a:spcBef>
              <a:buFontTx/>
              <a:buAutoNum type="arabicPeriod"/>
            </a:pPr>
            <a:r>
              <a:rPr lang="ar-JO" sz="3200" b="1" dirty="0">
                <a:latin typeface="Traditional Arabic" panose="02020603050405020304" pitchFamily="18" charset="-78"/>
                <a:cs typeface="Traditional Arabic" panose="02020603050405020304" pitchFamily="18" charset="-78"/>
              </a:rPr>
              <a:t>يحضُّ الكتابُ المقدَّس كلَّ شخصٍ أن يُركِّز على الموهبة التي أعطاه إيَّاها الله.</a:t>
            </a:r>
            <a:endParaRPr lang="ar-JO" sz="1000" b="1" dirty="0">
              <a:latin typeface="Traditional Arabic" panose="02020603050405020304" pitchFamily="18" charset="-78"/>
              <a:cs typeface="Traditional Arabic" panose="02020603050405020304" pitchFamily="18" charset="-78"/>
            </a:endParaRPr>
          </a:p>
          <a:p>
            <a:pPr marL="0" indent="0" algn="r" rtl="1">
              <a:spcBef>
                <a:spcPct val="50000"/>
              </a:spcBef>
            </a:pPr>
            <a:endParaRPr lang="en-US" sz="3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01414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dissolve">
                                      <p:cBhvr>
                                        <p:cTn id="7" dur="500"/>
                                        <p:tgtEl>
                                          <p:spTgt spid="60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0420">
                                            <p:txEl>
                                              <p:pRg st="1" end="1"/>
                                            </p:txEl>
                                          </p:spTgt>
                                        </p:tgtEl>
                                        <p:attrNameLst>
                                          <p:attrName>style.visibility</p:attrName>
                                        </p:attrNameLst>
                                      </p:cBhvr>
                                      <p:to>
                                        <p:strVal val="visible"/>
                                      </p:to>
                                    </p:set>
                                    <p:animEffect transition="in" filter="dissolve">
                                      <p:cBhvr>
                                        <p:cTn id="12" dur="500"/>
                                        <p:tgtEl>
                                          <p:spTgt spid="60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0420">
                                            <p:txEl>
                                              <p:pRg st="2" end="2"/>
                                            </p:txEl>
                                          </p:spTgt>
                                        </p:tgtEl>
                                        <p:attrNameLst>
                                          <p:attrName>style.visibility</p:attrName>
                                        </p:attrNameLst>
                                      </p:cBhvr>
                                      <p:to>
                                        <p:strVal val="visible"/>
                                      </p:to>
                                    </p:set>
                                    <p:animEffect transition="in" filter="dissolve">
                                      <p:cBhvr>
                                        <p:cTn id="17" dur="500"/>
                                        <p:tgtEl>
                                          <p:spTgt spid="604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0420">
                                            <p:txEl>
                                              <p:pRg st="3" end="3"/>
                                            </p:txEl>
                                          </p:spTgt>
                                        </p:tgtEl>
                                        <p:attrNameLst>
                                          <p:attrName>style.visibility</p:attrName>
                                        </p:attrNameLst>
                                      </p:cBhvr>
                                      <p:to>
                                        <p:strVal val="visible"/>
                                      </p:to>
                                    </p:set>
                                    <p:animEffect transition="in" filter="dissolve">
                                      <p:cBhvr>
                                        <p:cTn id="22" dur="500"/>
                                        <p:tgtEl>
                                          <p:spTgt spid="604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3910</TotalTime>
  <Words>1343</Words>
  <Application>Microsoft Macintosh PowerPoint</Application>
  <PresentationFormat>On-screen Show (4:3)</PresentationFormat>
  <Paragraphs>146</Paragraphs>
  <Slides>25</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Times New Roman</vt:lpstr>
      <vt:lpstr>Traditional Arabic</vt:lpstr>
      <vt:lpstr>Wingdings</vt:lpstr>
      <vt:lpstr>Office Theme</vt:lpstr>
      <vt:lpstr>Orbit</vt:lpstr>
      <vt:lpstr>المواهب الروحية</vt:lpstr>
      <vt:lpstr>PowerPoint Presentation</vt:lpstr>
      <vt:lpstr>PowerPoint Presentation</vt:lpstr>
      <vt:lpstr>تعريف المواهب الروحية</vt:lpstr>
      <vt:lpstr>تعريف المواهب الروحية</vt:lpstr>
      <vt:lpstr>تعريف المواهب الروحية</vt:lpstr>
      <vt:lpstr>المواهب الروحية والغرض منها</vt:lpstr>
      <vt:lpstr>المواهب الروحية والغرض منها</vt:lpstr>
      <vt:lpstr>كم موهبةً روحيةً يمكن أن يمتلك المؤمن؟</vt:lpstr>
      <vt:lpstr>كم موهبةً روحيةً يمكن أن يمتلك المؤمن؟</vt:lpstr>
      <vt:lpstr>كم موهبةً روحيةً يمكن أن يمتلك المؤمن؟</vt:lpstr>
      <vt:lpstr>كم موهبةً روحيةً يمكن أن يمتلك المؤمن؟</vt:lpstr>
      <vt:lpstr>PowerPoint Presentation</vt:lpstr>
      <vt:lpstr>PowerPoint Presentation</vt:lpstr>
      <vt:lpstr>المواهب الروحية والثالوث</vt:lpstr>
      <vt:lpstr>PowerPoint Presentation</vt:lpstr>
      <vt:lpstr>التقابل/المقارنة ما بين المواهب الروحية والمواهب الطبيعية</vt:lpstr>
      <vt:lpstr>المواهب الروحية وخدمة الكنيسة</vt:lpstr>
      <vt:lpstr>المواهب الروحية وخدمة الكنيسة</vt:lpstr>
      <vt:lpstr>الغرض من المواهب الروحية</vt:lpstr>
      <vt:lpstr>الأمور التي تعوق اكتشاف مواهبك الروحية</vt:lpstr>
      <vt:lpstr>الأمور التي تعوق اكتشاف مواهبك الروحية</vt:lpstr>
      <vt:lpstr>بيت الله (أفسس 4: 11)</vt:lpstr>
      <vt:lpstr>Black</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GIFTS</dc:title>
  <dc:creator>Scott Wooddell</dc:creator>
  <cp:lastModifiedBy>Rick Griffith</cp:lastModifiedBy>
  <cp:revision>41</cp:revision>
  <dcterms:created xsi:type="dcterms:W3CDTF">2017-04-05T13:47:02Z</dcterms:created>
  <dcterms:modified xsi:type="dcterms:W3CDTF">2023-05-11T16:36:24Z</dcterms:modified>
</cp:coreProperties>
</file>